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261" r:id="rId4"/>
    <p:sldId id="262" r:id="rId5"/>
    <p:sldId id="263" r:id="rId6"/>
    <p:sldId id="264" r:id="rId7"/>
    <p:sldId id="265" r:id="rId8"/>
    <p:sldId id="266" r:id="rId9"/>
    <p:sldId id="267" r:id="rId10"/>
    <p:sldId id="274" r:id="rId11"/>
    <p:sldId id="273" r:id="rId12"/>
    <p:sldId id="276" r:id="rId13"/>
    <p:sldId id="288" r:id="rId14"/>
    <p:sldId id="289" r:id="rId15"/>
    <p:sldId id="290" r:id="rId16"/>
    <p:sldId id="291" r:id="rId17"/>
    <p:sldId id="279" r:id="rId18"/>
    <p:sldId id="281" r:id="rId19"/>
    <p:sldId id="282" r:id="rId20"/>
    <p:sldId id="260" r:id="rId21"/>
    <p:sldId id="283" r:id="rId22"/>
    <p:sldId id="284" r:id="rId23"/>
    <p:sldId id="286" r:id="rId24"/>
    <p:sldId id="285" r:id="rId25"/>
    <p:sldId id="287" r:id="rId26"/>
    <p:sldId id="259" r:id="rId27"/>
    <p:sldId id="272" r:id="rId28"/>
  </p:sldIdLst>
  <p:sldSz cx="12192000" cy="6858000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10846"/>
    <a:srgbClr val="C00000"/>
    <a:srgbClr val="F2AA84"/>
    <a:srgbClr val="9EF7B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436"/>
    <p:restoredTop sz="77304"/>
  </p:normalViewPr>
  <p:slideViewPr>
    <p:cSldViewPr snapToGrid="0">
      <p:cViewPr varScale="1">
        <p:scale>
          <a:sx n="96" d="100"/>
          <a:sy n="96" d="100"/>
        </p:scale>
        <p:origin x="145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AB7BBF-A2B8-9546-B67E-541BB9B06267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kumimoji="1"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D191CF-9023-7448-A4FE-F95F01ED6D0B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1731371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/>
              <a:t>Good morning everyone. My name is </a:t>
            </a:r>
            <a:r>
              <a:rPr lang="en" altLang="zh-CN" b="1" dirty="0"/>
              <a:t>Haiyang Li </a:t>
            </a:r>
            <a:r>
              <a:rPr lang="en" altLang="zh-CN" dirty="0"/>
              <a:t>from </a:t>
            </a:r>
            <a:r>
              <a:rPr lang="en" altLang="zh-CN" b="1" dirty="0"/>
              <a:t>Shenzhen University</a:t>
            </a:r>
            <a:r>
              <a:rPr lang="en" altLang="zh-CN" dirty="0"/>
              <a:t>.</a:t>
            </a:r>
            <a:br>
              <a:rPr lang="en" altLang="zh-CN" dirty="0"/>
            </a:br>
            <a:endParaRPr lang="en" altLang="zh-CN" dirty="0"/>
          </a:p>
          <a:p>
            <a:r>
              <a:rPr lang="en" altLang="zh-CN" dirty="0"/>
              <a:t>Today I’m excited to present our work, </a:t>
            </a:r>
            <a:r>
              <a:rPr lang="en" altLang="zh-CN" b="1" dirty="0" err="1"/>
              <a:t>SlideLoRa</a:t>
            </a:r>
            <a:r>
              <a:rPr lang="en" altLang="zh-CN" b="1" dirty="0"/>
              <a:t>: Reliable Channel Activity Monitoring across Massive Logical Channels in LoRa Networks</a:t>
            </a:r>
            <a:r>
              <a:rPr lang="en" altLang="zh-CN" dirty="0"/>
              <a:t>.</a:t>
            </a:r>
            <a:br>
              <a:rPr lang="en" altLang="zh-CN" dirty="0"/>
            </a:br>
            <a:r>
              <a:rPr lang="en" altLang="zh-CN" dirty="0"/>
              <a:t>This is a collaboration with students and teachers from </a:t>
            </a:r>
            <a:r>
              <a:rPr lang="en" altLang="zh-CN" b="1" dirty="0"/>
              <a:t>Nankai University, The Hong Kong Polytechnic University, Wuhan University, and Shenzhen University</a:t>
            </a:r>
            <a:r>
              <a:rPr lang="en" altLang="zh-CN" dirty="0"/>
              <a:t>. </a:t>
            </a:r>
          </a:p>
          <a:p>
            <a:endParaRPr lang="en" altLang="zh-CN" dirty="0"/>
          </a:p>
          <a:p>
            <a:r>
              <a:rPr lang="en" altLang="zh-CN" dirty="0"/>
              <a:t>We’re presenting at </a:t>
            </a:r>
            <a:r>
              <a:rPr lang="en" altLang="zh-CN" b="1" dirty="0"/>
              <a:t>IEEE ICNP 2025 in Seoul</a:t>
            </a:r>
            <a:r>
              <a:rPr lang="en" altLang="zh-CN" dirty="0"/>
              <a:t>. Thank you for being here. 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5825435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/>
              <a:t>Conventional </a:t>
            </a:r>
            <a:r>
              <a:rPr lang="en" altLang="zh-CN" dirty="0" err="1"/>
              <a:t>dechirp</a:t>
            </a:r>
            <a:r>
              <a:rPr lang="en" altLang="zh-CN" dirty="0"/>
              <a:t>-based method use a </a:t>
            </a:r>
            <a:r>
              <a:rPr lang="en" altLang="zh-CN" b="1" dirty="0"/>
              <a:t>short, fixed demodulation window</a:t>
            </a:r>
            <a:r>
              <a:rPr lang="en" altLang="zh-CN" dirty="0"/>
              <a:t>.</a:t>
            </a:r>
          </a:p>
          <a:p>
            <a:endParaRPr lang="en-US" altLang="zh-CN" dirty="0"/>
          </a:p>
          <a:p>
            <a:r>
              <a:rPr lang="en" altLang="zh-CN" dirty="0"/>
              <a:t>and move the entire length of the window at once</a:t>
            </a:r>
            <a:r>
              <a:rPr lang="en-US" altLang="zh-CN" dirty="0"/>
              <a:t> [</a:t>
            </a:r>
            <a:r>
              <a:rPr lang="zh-CN" altLang="en-US" dirty="0"/>
              <a:t>连续点击 </a:t>
            </a:r>
            <a:r>
              <a:rPr lang="en-US" altLang="zh-CN" dirty="0"/>
              <a:t>4</a:t>
            </a:r>
            <a:r>
              <a:rPr lang="zh-CN" altLang="en-US" dirty="0"/>
              <a:t> 次鼠标</a:t>
            </a:r>
            <a:r>
              <a:rPr lang="en-US" altLang="zh-CN" dirty="0"/>
              <a:t>]</a:t>
            </a:r>
            <a:endParaRPr lang="en" altLang="zh-CN" dirty="0"/>
          </a:p>
          <a:p>
            <a:br>
              <a:rPr lang="en" altLang="zh-CN" dirty="0"/>
            </a:br>
            <a:r>
              <a:rPr lang="en" altLang="zh-CN" dirty="0"/>
              <a:t>This causes two practical issues:</a:t>
            </a:r>
          </a:p>
          <a:p>
            <a:r>
              <a:rPr lang="en" altLang="zh-CN" b="1" dirty="0"/>
              <a:t>Firstly, energy leakage</a:t>
            </a:r>
            <a:r>
              <a:rPr lang="en" altLang="zh-CN" dirty="0"/>
              <a:t> when the window doesn’t fully cover a chirp—the peak is split into 2 parts, detection becomes unstable. [</a:t>
            </a:r>
            <a:r>
              <a:rPr lang="zh-CN" altLang="en" dirty="0"/>
              <a:t>点击</a:t>
            </a:r>
            <a:r>
              <a:rPr lang="zh-CN" altLang="en-US" dirty="0"/>
              <a:t> </a:t>
            </a:r>
            <a:r>
              <a:rPr lang="en-US" altLang="zh-CN" dirty="0"/>
              <a:t>1</a:t>
            </a:r>
            <a:r>
              <a:rPr lang="zh-CN" altLang="en-US" dirty="0"/>
              <a:t> 次鼠标</a:t>
            </a:r>
            <a:r>
              <a:rPr lang="en" altLang="zh-CN" dirty="0"/>
              <a:t>]</a:t>
            </a:r>
          </a:p>
          <a:p>
            <a:endParaRPr lang="en" altLang="zh-CN" b="1" dirty="0"/>
          </a:p>
          <a:p>
            <a:r>
              <a:rPr lang="en" altLang="zh-CN" b="1" dirty="0"/>
              <a:t>Secondly, low efficiency. </a:t>
            </a:r>
            <a:r>
              <a:rPr lang="en" altLang="zh-CN" dirty="0"/>
              <a:t>because different logical channels require multiple scan rounds across SF</a:t>
            </a:r>
            <a:r>
              <a:rPr lang="zh-CN" altLang="en-US" dirty="0"/>
              <a:t> </a:t>
            </a:r>
            <a:r>
              <a:rPr lang="en-US" altLang="zh-CN" dirty="0"/>
              <a:t>and </a:t>
            </a:r>
            <a:r>
              <a:rPr lang="en" altLang="zh-CN" dirty="0"/>
              <a:t>BW combinations.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10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3656618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/>
              <a:t>Our first idea is simple but powerful:</a:t>
            </a:r>
            <a:r>
              <a:rPr lang="zh-CN" altLang="en-US" b="1" dirty="0"/>
              <a:t> </a:t>
            </a:r>
            <a:r>
              <a:rPr lang="en" altLang="zh-CN" sz="1200" b="1" dirty="0">
                <a:latin typeface="Calibri" panose="020F0502020204030204" pitchFamily="34" charset="0"/>
                <a:cs typeface="Calibri" panose="020F0502020204030204" pitchFamily="34" charset="0"/>
              </a:rPr>
              <a:t>For each chirp slope, </a:t>
            </a:r>
            <a:r>
              <a:rPr lang="en" altLang="zh-CN" sz="1200" b="1" dirty="0" err="1">
                <a:latin typeface="Calibri" panose="020F0502020204030204" pitchFamily="34" charset="0"/>
                <a:cs typeface="Calibri" panose="020F0502020204030204" pitchFamily="34" charset="0"/>
              </a:rPr>
              <a:t>SlideLoRa</a:t>
            </a:r>
            <a:r>
              <a:rPr lang="zh-CN" altLang="en-US" sz="12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zh-CN" b="1" dirty="0"/>
              <a:t>extends the demodulation window to the maximum chirp duration</a:t>
            </a:r>
            <a:r>
              <a:rPr lang="en" altLang="zh-CN" dirty="0"/>
              <a:t>—for example, </a:t>
            </a:r>
            <a:r>
              <a:rPr lang="en" altLang="zh-CN" b="1" dirty="0"/>
              <a:t>SF11.</a:t>
            </a:r>
          </a:p>
          <a:p>
            <a:endParaRPr kumimoji="1" lang="en" altLang="zh-CN" b="1" dirty="0"/>
          </a:p>
          <a:p>
            <a:r>
              <a:rPr kumimoji="1" lang="en" altLang="zh-CN" b="0" dirty="0"/>
              <a:t>This ensures </a:t>
            </a:r>
            <a:r>
              <a:rPr lang="en" altLang="zh-CN" dirty="0"/>
              <a:t>small-SF chirps are always fully covered; their energy </a:t>
            </a:r>
            <a:r>
              <a:rPr lang="en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concentrated</a:t>
            </a:r>
            <a:r>
              <a:rPr lang="en" altLang="zh-CN" dirty="0"/>
              <a:t> into a </a:t>
            </a:r>
            <a:r>
              <a:rPr lang="en" altLang="zh-CN" b="1" dirty="0"/>
              <a:t>stable single FFT bin</a:t>
            </a:r>
            <a:r>
              <a:rPr lang="en" altLang="zh-CN" dirty="0"/>
              <a:t>—no leakage. </a:t>
            </a:r>
          </a:p>
          <a:p>
            <a:endParaRPr kumimoji="1" lang="en" altLang="zh-CN" b="0" dirty="0"/>
          </a:p>
          <a:p>
            <a:r>
              <a:rPr lang="en" altLang="zh-CN" dirty="0"/>
              <a:t>At the same time, packets sharing the </a:t>
            </a:r>
            <a:r>
              <a:rPr lang="en" altLang="zh-CN" b="1" dirty="0"/>
              <a:t>same chirp slope</a:t>
            </a:r>
            <a:r>
              <a:rPr lang="en" altLang="zh-CN" dirty="0"/>
              <a:t> can be detected </a:t>
            </a:r>
            <a:r>
              <a:rPr lang="en" altLang="zh-CN" b="1" dirty="0"/>
              <a:t>simultaneously</a:t>
            </a:r>
            <a:r>
              <a:rPr lang="en" altLang="zh-CN" dirty="0"/>
              <a:t>, enabling scalability to </a:t>
            </a:r>
            <a:r>
              <a:rPr lang="en" altLang="zh-CN" b="1" dirty="0"/>
              <a:t>thousands of logical channels</a:t>
            </a:r>
            <a:endParaRPr kumimoji="1" lang="zh-CN" altLang="en-US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11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933471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/>
              <a:t>But extended demodulation windows alone are not enough at </a:t>
            </a:r>
            <a:r>
              <a:rPr lang="en" altLang="zh-CN" b="1" dirty="0"/>
              <a:t>low SNR</a:t>
            </a:r>
            <a:r>
              <a:rPr lang="en" altLang="zh-CN" dirty="0"/>
              <a:t> or under </a:t>
            </a:r>
            <a:r>
              <a:rPr lang="en" altLang="zh-CN" b="1" dirty="0"/>
              <a:t>near-far</a:t>
            </a:r>
            <a:r>
              <a:rPr lang="en" altLang="zh-CN" dirty="0"/>
              <a:t> effect.</a:t>
            </a:r>
          </a:p>
          <a:p>
            <a:br>
              <a:rPr lang="en" altLang="zh-CN" dirty="0"/>
            </a:br>
            <a:r>
              <a:rPr lang="en" altLang="zh-CN" dirty="0"/>
              <a:t>So our second idea is to apply a </a:t>
            </a:r>
            <a:r>
              <a:rPr lang="en" altLang="zh-CN" b="1" dirty="0"/>
              <a:t>fine-grained sliding demodulation window</a:t>
            </a:r>
            <a:r>
              <a:rPr lang="en" altLang="zh-CN" dirty="0"/>
              <a:t>. </a:t>
            </a:r>
            <a:r>
              <a:rPr lang="en-US" altLang="zh-CN" dirty="0"/>
              <a:t>[</a:t>
            </a:r>
            <a:r>
              <a:rPr lang="zh-CN" altLang="en-US" dirty="0"/>
              <a:t>点击鼠标，出发动画</a:t>
            </a:r>
            <a:r>
              <a:rPr lang="en-US" altLang="zh-CN" dirty="0"/>
              <a:t>]</a:t>
            </a:r>
            <a:endParaRPr lang="en" altLang="zh-CN" dirty="0"/>
          </a:p>
          <a:p>
            <a:endParaRPr lang="en" altLang="zh-CN" dirty="0"/>
          </a:p>
          <a:p>
            <a:r>
              <a:rPr lang="en" altLang="zh-CN" dirty="0"/>
              <a:t>As we slide by a smaller step, we capture </a:t>
            </a:r>
            <a:r>
              <a:rPr lang="en" altLang="zh-CN" b="1" dirty="0"/>
              <a:t>richer frequency-domain feature</a:t>
            </a:r>
            <a:r>
              <a:rPr lang="en" altLang="zh-CN" dirty="0"/>
              <a:t>; </a:t>
            </a:r>
          </a:p>
          <a:p>
            <a:endParaRPr kumimoji="1" lang="en" altLang="zh-CN" dirty="0"/>
          </a:p>
          <a:p>
            <a:r>
              <a:rPr kumimoji="1" lang="en" altLang="zh-CN" dirty="0"/>
              <a:t>Please note that as the window slides, the peak in the frequency domain will shift by a fixed offset, which is also a </a:t>
            </a:r>
            <a:r>
              <a:rPr lang="en" altLang="zh-CN" b="1" dirty="0"/>
              <a:t>frequency-domain feature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12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26176796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5D01CE-1864-2E3F-4114-5D1A8A2DE1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>
            <a:extLst>
              <a:ext uri="{FF2B5EF4-FFF2-40B4-BE49-F238E27FC236}">
                <a16:creationId xmlns:a16="http://schemas.microsoft.com/office/drawing/2014/main" id="{15361F54-C89F-3701-E662-891FF54DCF3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>
            <a:extLst>
              <a:ext uri="{FF2B5EF4-FFF2-40B4-BE49-F238E27FC236}">
                <a16:creationId xmlns:a16="http://schemas.microsoft.com/office/drawing/2014/main" id="{79525805-697D-8D7C-8C33-44D9952CE69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/>
              <a:t>OK, let’s stack several consecutive demodulation windows—step 1 to 4. </a:t>
            </a:r>
          </a:p>
          <a:p>
            <a:endParaRPr lang="en" altLang="zh-CN" dirty="0"/>
          </a:p>
          <a:p>
            <a:r>
              <a:rPr lang="en" altLang="zh-CN" dirty="0"/>
              <a:t>You can observe that for the </a:t>
            </a:r>
            <a:r>
              <a:rPr lang="en" altLang="zh-CN" b="1" dirty="0"/>
              <a:t>first symbol</a:t>
            </a:r>
            <a:r>
              <a:rPr lang="en" altLang="zh-CN" dirty="0"/>
              <a:t>, its peak keeps a </a:t>
            </a:r>
            <a:r>
              <a:rPr lang="en" altLang="zh-CN" b="1" dirty="0"/>
              <a:t>fixed bin offset</a:t>
            </a:r>
            <a:r>
              <a:rPr lang="en" altLang="zh-CN" dirty="0"/>
              <a:t> in the frequency domain and </a:t>
            </a:r>
            <a:r>
              <a:rPr lang="en" altLang="zh-CN" b="1" dirty="0"/>
              <a:t>drifts in one direction</a:t>
            </a:r>
            <a:r>
              <a:rPr lang="en" altLang="zh-CN" dirty="0"/>
              <a:t> across windows. </a:t>
            </a:r>
          </a:p>
          <a:p>
            <a:r>
              <a:rPr lang="en" altLang="zh-CN" dirty="0"/>
              <a:t>For the </a:t>
            </a:r>
            <a:r>
              <a:rPr lang="en" altLang="zh-CN" b="1" dirty="0"/>
              <a:t>second symbol</a:t>
            </a:r>
            <a:r>
              <a:rPr lang="en" altLang="zh-CN" dirty="0"/>
              <a:t>, the same rule holds, and its </a:t>
            </a:r>
            <a:r>
              <a:rPr lang="en" altLang="zh-CN" b="1" dirty="0"/>
              <a:t>energy gradually increases</a:t>
            </a:r>
            <a:r>
              <a:rPr lang="en" altLang="zh-CN" dirty="0"/>
              <a:t>.</a:t>
            </a:r>
          </a:p>
          <a:p>
            <a:endParaRPr lang="en" altLang="zh-CN" dirty="0"/>
          </a:p>
          <a:p>
            <a:r>
              <a:rPr lang="en" altLang="zh-CN" dirty="0"/>
              <a:t>Now look at the result with </a:t>
            </a:r>
            <a:r>
              <a:rPr lang="en" altLang="zh-CN" b="1" dirty="0"/>
              <a:t>more fine-grained sliding, </a:t>
            </a:r>
            <a:r>
              <a:rPr lang="en" altLang="zh-CN" dirty="0"/>
              <a:t>right figure. The </a:t>
            </a:r>
            <a:r>
              <a:rPr lang="en" altLang="zh-CN" b="1" dirty="0"/>
              <a:t>x-axis</a:t>
            </a:r>
            <a:r>
              <a:rPr lang="en" altLang="zh-CN" dirty="0"/>
              <a:t> is the step index, the </a:t>
            </a:r>
            <a:r>
              <a:rPr lang="en" altLang="zh-CN" b="1" dirty="0"/>
              <a:t>y-axis</a:t>
            </a:r>
            <a:r>
              <a:rPr lang="en" altLang="zh-CN" dirty="0"/>
              <a:t> is the FFT bin in the frequency domain, and the </a:t>
            </a:r>
            <a:r>
              <a:rPr lang="en" altLang="zh-CN" b="1" dirty="0"/>
              <a:t>z-axis</a:t>
            </a:r>
            <a:r>
              <a:rPr lang="en" altLang="zh-CN" dirty="0"/>
              <a:t> is the </a:t>
            </a:r>
            <a:r>
              <a:rPr lang="en-US" altLang="zh-CN" sz="1200" b="1" dirty="0">
                <a:latin typeface="Calibri" panose="020F0502020204030204" pitchFamily="34" charset="0"/>
                <a:cs typeface="Calibri" panose="020F0502020204030204" pitchFamily="34" charset="0"/>
              </a:rPr>
              <a:t>Signal strength</a:t>
            </a:r>
            <a:r>
              <a:rPr lang="en" altLang="zh-CN" dirty="0"/>
              <a:t>.</a:t>
            </a:r>
            <a:br>
              <a:rPr lang="en" altLang="zh-CN" dirty="0"/>
            </a:br>
            <a:endParaRPr lang="en" altLang="zh-CN" dirty="0"/>
          </a:p>
          <a:p>
            <a:r>
              <a:rPr lang="en" altLang="zh-CN" dirty="0"/>
              <a:t>We see a clear pattern for symbols from the </a:t>
            </a:r>
            <a:r>
              <a:rPr lang="en" altLang="zh-CN" b="1" dirty="0"/>
              <a:t>same packet</a:t>
            </a:r>
            <a:r>
              <a:rPr lang="en" altLang="zh-CN" dirty="0"/>
              <a:t>: </a:t>
            </a:r>
            <a:r>
              <a:rPr lang="en" altLang="zh-CN" b="1" dirty="0"/>
              <a:t>energy ramps up</a:t>
            </a:r>
            <a:r>
              <a:rPr lang="en" altLang="zh-CN" dirty="0"/>
              <a:t>, the </a:t>
            </a:r>
            <a:r>
              <a:rPr lang="en" altLang="zh-CN" b="1" dirty="0"/>
              <a:t>peak shifts by a constant bin increment in a fixed direction</a:t>
            </a:r>
            <a:r>
              <a:rPr lang="en" altLang="zh-CN" dirty="0"/>
              <a:t>, and </a:t>
            </a:r>
            <a:r>
              <a:rPr lang="en" altLang="zh-CN" b="1" dirty="0"/>
              <a:t>peaks for consecutive symbols are equally spaced</a:t>
            </a:r>
            <a:r>
              <a:rPr lang="en" altLang="zh-CN" dirty="0"/>
              <a:t>.</a:t>
            </a:r>
          </a:p>
          <a:p>
            <a:endParaRPr lang="en" altLang="zh-CN" dirty="0"/>
          </a:p>
          <a:p>
            <a:r>
              <a:rPr lang="en" altLang="zh-CN" b="1" dirty="0" err="1"/>
              <a:t>SlideLoRa</a:t>
            </a:r>
            <a:r>
              <a:rPr lang="en" altLang="zh-CN" dirty="0"/>
              <a:t> leverages exactly this regularity to </a:t>
            </a:r>
            <a:r>
              <a:rPr lang="en" altLang="zh-CN" b="1" dirty="0"/>
              <a:t>detect a packet</a:t>
            </a:r>
            <a:r>
              <a:rPr lang="en" altLang="zh-CN" dirty="0"/>
              <a:t>.</a:t>
            </a: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B9F89409-1BA4-F45A-EA71-B5BA701D12A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13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0805723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kumimoji="1" lang="en" altLang="zh-CN" dirty="0"/>
              <a:t>The second problem is that </a:t>
            </a:r>
          </a:p>
          <a:p>
            <a:endParaRPr kumimoji="1" lang="en" altLang="zh-CN" dirty="0"/>
          </a:p>
          <a:p>
            <a:r>
              <a:rPr kumimoji="1" lang="en" altLang="zh-CN" dirty="0"/>
              <a:t>when packets with different Spread Factors and bandwidths are transmitted simultaneously in the same frequency band, called cross-channel interference, their symbols overlap, making it difficult to distinguish them in the frequency domain.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14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336908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/>
              <a:t>Our key insight is that packets from different logical channels generate </a:t>
            </a:r>
            <a:r>
              <a:rPr lang="en" altLang="zh-CN" b="1" dirty="0"/>
              <a:t>distinct peak-tracking trajectories</a:t>
            </a:r>
            <a:r>
              <a:rPr lang="en" altLang="zh-CN" dirty="0"/>
              <a:t>, which allows </a:t>
            </a:r>
            <a:r>
              <a:rPr lang="en" altLang="zh-CN" b="1" dirty="0" err="1"/>
              <a:t>SlideLoRa</a:t>
            </a:r>
            <a:r>
              <a:rPr lang="en" altLang="zh-CN" dirty="0"/>
              <a:t> to easily separate them across consecutive demodulation windows.</a:t>
            </a:r>
          </a:p>
          <a:p>
            <a:endParaRPr lang="en" altLang="zh-CN" dirty="0"/>
          </a:p>
          <a:p>
            <a:r>
              <a:rPr lang="en" altLang="zh-CN" dirty="0"/>
              <a:t>As shown in the figure, the </a:t>
            </a:r>
            <a:r>
              <a:rPr lang="en" altLang="zh-CN" b="1" dirty="0"/>
              <a:t>blue</a:t>
            </a:r>
            <a:r>
              <a:rPr lang="en" altLang="zh-CN" dirty="0"/>
              <a:t> symbols come from one LoRa packet (</a:t>
            </a:r>
            <a:r>
              <a:rPr lang="en" altLang="zh-CN" b="1" dirty="0"/>
              <a:t>SF9, BW 250 kHz</a:t>
            </a:r>
            <a:r>
              <a:rPr lang="en" altLang="zh-CN" dirty="0"/>
              <a:t>), while the </a:t>
            </a:r>
            <a:r>
              <a:rPr lang="en" altLang="zh-CN" b="1" dirty="0"/>
              <a:t>red</a:t>
            </a:r>
            <a:r>
              <a:rPr lang="en" altLang="zh-CN" dirty="0"/>
              <a:t> symbols come from another packet (</a:t>
            </a:r>
            <a:r>
              <a:rPr lang="en" altLang="zh-CN" b="1" dirty="0"/>
              <a:t>SF11, BW 500 kHz</a:t>
            </a:r>
            <a:r>
              <a:rPr lang="en" altLang="zh-CN" dirty="0"/>
              <a:t>).</a:t>
            </a:r>
          </a:p>
          <a:p>
            <a:endParaRPr lang="en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dirty="0"/>
              <a:t>On the projection plane of the </a:t>
            </a:r>
            <a:r>
              <a:rPr lang="en" altLang="zh-CN" b="1" dirty="0"/>
              <a:t>x-axis (step index)</a:t>
            </a:r>
            <a:r>
              <a:rPr lang="en" altLang="zh-CN" dirty="0"/>
              <a:t> and </a:t>
            </a:r>
            <a:r>
              <a:rPr lang="en" altLang="zh-CN" b="1" dirty="0"/>
              <a:t>z-axis (</a:t>
            </a:r>
            <a:r>
              <a:rPr lang="en-US" altLang="zh-CN" sz="1200" b="1" dirty="0">
                <a:latin typeface="Calibri" panose="020F0502020204030204" pitchFamily="34" charset="0"/>
                <a:cs typeface="Calibri" panose="020F0502020204030204" pitchFamily="34" charset="0"/>
              </a:rPr>
              <a:t>Signal strength</a:t>
            </a:r>
            <a:r>
              <a:rPr lang="en" altLang="zh-CN" b="1" dirty="0"/>
              <a:t>), </a:t>
            </a:r>
            <a:r>
              <a:rPr lang="en" altLang="zh-CN" dirty="0"/>
              <a:t>they exhibit clearly different patterns—such as </a:t>
            </a:r>
            <a:r>
              <a:rPr lang="en" altLang="zh-CN" b="1" dirty="0"/>
              <a:t>different slopes</a:t>
            </a:r>
            <a:r>
              <a:rPr lang="en" altLang="zh-CN" dirty="0"/>
              <a:t> and the </a:t>
            </a:r>
            <a:r>
              <a:rPr lang="en" altLang="zh-CN" b="1" dirty="0"/>
              <a:t>number of peaks</a:t>
            </a:r>
            <a:r>
              <a:rPr lang="en" altLang="zh-CN" dirty="0"/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dirty="0"/>
          </a:p>
          <a:p>
            <a:r>
              <a:rPr lang="en" altLang="zh-CN" b="1" dirty="0" err="1"/>
              <a:t>SlideLoRa</a:t>
            </a:r>
            <a:r>
              <a:rPr lang="en" altLang="zh-CN" dirty="0"/>
              <a:t> exploits these differences in peak-tracking trajectories to </a:t>
            </a:r>
            <a:r>
              <a:rPr lang="en" altLang="zh-CN" b="1" dirty="0"/>
              <a:t>separate different packets</a:t>
            </a:r>
            <a:r>
              <a:rPr lang="en" altLang="zh-CN" dirty="0"/>
              <a:t>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15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0944344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/>
              <a:t>The last problem is under </a:t>
            </a:r>
            <a:r>
              <a:rPr lang="en" altLang="zh-CN" b="1" dirty="0"/>
              <a:t>near–far effect</a:t>
            </a:r>
            <a:r>
              <a:rPr lang="en" altLang="zh-CN" dirty="0"/>
              <a:t>: the </a:t>
            </a:r>
            <a:r>
              <a:rPr lang="en" altLang="zh-CN" b="1" dirty="0"/>
              <a:t>weak symbol peaks</a:t>
            </a:r>
            <a:r>
              <a:rPr lang="en" altLang="zh-CN" dirty="0"/>
              <a:t> will be distorted, so the</a:t>
            </a:r>
            <a:r>
              <a:rPr lang="zh-CN" altLang="en-US" dirty="0"/>
              <a:t>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frequency domain</a:t>
            </a:r>
            <a:r>
              <a:rPr lang="en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features </a:t>
            </a:r>
            <a:r>
              <a:rPr lang="en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unreliable</a:t>
            </a:r>
          </a:p>
          <a:p>
            <a:endParaRPr lang="en" altLang="zh-CN" sz="12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SlideLoRa</a:t>
            </a:r>
            <a:r>
              <a:rPr lang="en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 uses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3 algorithms for recovering frequency domain</a:t>
            </a:r>
            <a:r>
              <a:rPr lang="en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 features.</a:t>
            </a:r>
            <a:br>
              <a:rPr lang="en" altLang="zh-CN" dirty="0"/>
            </a:br>
            <a:endParaRPr lang="en" altLang="zh-CN" dirty="0"/>
          </a:p>
          <a:p>
            <a:r>
              <a:rPr lang="en" altLang="zh-CN" dirty="0"/>
              <a:t>Our </a:t>
            </a:r>
            <a:r>
              <a:rPr lang="en" altLang="zh-CN" b="1" dirty="0"/>
              <a:t>Solution #1 is Peak Regression</a:t>
            </a:r>
            <a:r>
              <a:rPr lang="en" altLang="zh-CN" dirty="0"/>
              <a:t>. </a:t>
            </a:r>
          </a:p>
          <a:p>
            <a:endParaRPr lang="en" altLang="zh-CN" dirty="0"/>
          </a:p>
          <a:p>
            <a:r>
              <a:rPr lang="en" altLang="zh-CN" dirty="0"/>
              <a:t>We look across consecutive sliding windows, </a:t>
            </a:r>
            <a:r>
              <a:rPr lang="en" altLang="zh-CN" b="1" dirty="0"/>
              <a:t>fit the expected trajectory</a:t>
            </a:r>
            <a:r>
              <a:rPr lang="en" altLang="zh-CN" dirty="0"/>
              <a:t>, and </a:t>
            </a:r>
            <a:r>
              <a:rPr lang="en" altLang="zh-CN" b="1" dirty="0"/>
              <a:t>interpolate the missing weak peaks</a:t>
            </a:r>
            <a:r>
              <a:rPr lang="en" altLang="zh-CN" dirty="0"/>
              <a:t>. This </a:t>
            </a:r>
            <a:r>
              <a:rPr lang="en" altLang="zh-CN" b="1" dirty="0"/>
              <a:t>restores the continuity</a:t>
            </a:r>
            <a:r>
              <a:rPr lang="en" altLang="zh-CN" dirty="0"/>
              <a:t> of the peak sequence, which makes symbol tracking and packet detection </a:t>
            </a:r>
            <a:r>
              <a:rPr lang="en" altLang="zh-CN" b="1" dirty="0"/>
              <a:t>stable even when a strong neighbor masks a weak one</a:t>
            </a:r>
            <a:r>
              <a:rPr lang="en" altLang="zh-CN" dirty="0"/>
              <a:t>.</a:t>
            </a:r>
          </a:p>
          <a:p>
            <a:endParaRPr kumimoji="1" lang="en" altLang="zh-CN" dirty="0"/>
          </a:p>
          <a:p>
            <a:r>
              <a:rPr kumimoji="1" lang="en" altLang="zh-CN" dirty="0"/>
              <a:t>PS</a:t>
            </a:r>
            <a:r>
              <a:rPr kumimoji="1" lang="zh-CN" altLang="en-US" dirty="0"/>
              <a:t>：这里受益于细粒度地窗口滑动，需要简单的线性回归就可以拟合出峰值轨迹。</a:t>
            </a:r>
            <a:endParaRPr kumimoji="1" lang="en-US" altLang="zh-CN" dirty="0"/>
          </a:p>
          <a:p>
            <a:r>
              <a:rPr kumimoji="1" lang="en-US" altLang="zh-CN" dirty="0"/>
              <a:t>PS:: Here it benefits from fine-grained window sliding, requiring a simple linear regression to fit the peak trajectory.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16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01630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b="1" dirty="0"/>
              <a:t>Solution #</a:t>
            </a:r>
            <a:r>
              <a:rPr lang="en-US" altLang="zh-CN" b="1" dirty="0"/>
              <a:t>2</a:t>
            </a:r>
            <a:r>
              <a:rPr lang="en" altLang="zh-CN" b="1" dirty="0"/>
              <a:t> is Adaptive Constraints. </a:t>
            </a:r>
            <a:r>
              <a:rPr lang="en" altLang="zh-CN" dirty="0"/>
              <a:t>We adjust matching strictness by </a:t>
            </a:r>
            <a:r>
              <a:rPr lang="en" altLang="zh-CN" b="1" dirty="0"/>
              <a:t>signal strength</a:t>
            </a:r>
            <a:r>
              <a:rPr lang="en" altLang="zh-CN" dirty="0"/>
              <a:t>: </a:t>
            </a:r>
            <a:r>
              <a:rPr lang="en" altLang="zh-CN" b="1" dirty="0"/>
              <a:t>strict</a:t>
            </a:r>
            <a:r>
              <a:rPr lang="en" altLang="zh-CN" dirty="0"/>
              <a:t> tolerance for </a:t>
            </a:r>
            <a:r>
              <a:rPr lang="en" altLang="zh-CN" b="1" dirty="0"/>
              <a:t>strong peaks</a:t>
            </a:r>
            <a:r>
              <a:rPr lang="en" altLang="zh-CN" dirty="0"/>
              <a:t>, </a:t>
            </a:r>
            <a:r>
              <a:rPr lang="en" altLang="zh-CN" b="1" dirty="0"/>
              <a:t>looser</a:t>
            </a:r>
            <a:r>
              <a:rPr lang="en" altLang="zh-CN" dirty="0"/>
              <a:t> for </a:t>
            </a:r>
            <a:r>
              <a:rPr lang="en" altLang="zh-CN" b="1" dirty="0"/>
              <a:t>weak peaks</a:t>
            </a:r>
            <a:r>
              <a:rPr lang="en" altLang="zh-CN" dirty="0"/>
              <a:t>. This prevents fragile sequences from breaking at low SNR.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dirty="0"/>
          </a:p>
          <a:p>
            <a:r>
              <a:rPr lang="en" altLang="zh-CN" b="1" dirty="0"/>
              <a:t>Solution #3 is Dynamic Threshold and Iterative Extraction. </a:t>
            </a:r>
            <a:r>
              <a:rPr lang="en" altLang="zh-CN" b="0" dirty="0"/>
              <a:t>We </a:t>
            </a:r>
            <a:r>
              <a:rPr lang="en" altLang="zh-CN" sz="1200" b="0" dirty="0">
                <a:latin typeface="Calibri" panose="020F0502020204030204" pitchFamily="34" charset="0"/>
                <a:cs typeface="Calibri" panose="020F0502020204030204" pitchFamily="34" charset="0"/>
              </a:rPr>
              <a:t>Iteratively extract peaks with a dynamic threshold.</a:t>
            </a:r>
            <a:endParaRPr lang="en" altLang="zh-CN" b="0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17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262150477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dirty="0"/>
              <a:t>OK, Let’s move on to the evaluation part.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implemented a prototype on a SDR platform, and performed comprehensive experiments to evaluate </a:t>
            </a:r>
            <a:r>
              <a:rPr lang="en" altLang="zh-CN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SlideLoRa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</a:p>
          <a:p>
            <a:endParaRPr lang="en" altLang="zh-CN" dirty="0"/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We conducted experiments on a campus representing a typical urban environment and in an office area representing an indoor environment.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18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36260529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/>
              <a:t>We compare </a:t>
            </a:r>
            <a:r>
              <a:rPr lang="en" altLang="zh-CN" dirty="0" err="1"/>
              <a:t>SlideLoRa</a:t>
            </a:r>
            <a:r>
              <a:rPr lang="en" altLang="zh-CN" dirty="0"/>
              <a:t> against four baselines representing common practices:</a:t>
            </a:r>
            <a:br>
              <a:rPr lang="en" altLang="zh-CN" dirty="0"/>
            </a:br>
            <a:r>
              <a:rPr lang="en" altLang="zh-CN" b="1" dirty="0" err="1"/>
              <a:t>LoRaWAN</a:t>
            </a:r>
            <a:r>
              <a:rPr lang="en" altLang="zh-CN" dirty="0"/>
              <a:t>, </a:t>
            </a:r>
            <a:r>
              <a:rPr lang="en" altLang="zh-CN" b="1" dirty="0"/>
              <a:t>MALoRa, </a:t>
            </a:r>
            <a:r>
              <a:rPr lang="en" altLang="zh-CN" b="1" dirty="0" err="1"/>
              <a:t>LoRadar</a:t>
            </a:r>
            <a:r>
              <a:rPr lang="en" altLang="zh-CN" dirty="0"/>
              <a:t> and </a:t>
            </a:r>
            <a:r>
              <a:rPr lang="en" altLang="zh-CN" b="1" dirty="0" err="1"/>
              <a:t>Xgate</a:t>
            </a:r>
            <a:r>
              <a:rPr lang="en" altLang="zh-CN" b="1" dirty="0"/>
              <a:t>.</a:t>
            </a:r>
            <a:endParaRPr lang="en" altLang="zh-CN" dirty="0"/>
          </a:p>
          <a:p>
            <a:endParaRPr lang="en" altLang="zh-CN" dirty="0"/>
          </a:p>
          <a:p>
            <a:r>
              <a:rPr lang="en" altLang="zh-CN" dirty="0"/>
              <a:t>We deploy </a:t>
            </a:r>
            <a:r>
              <a:rPr lang="en" altLang="zh-CN" b="1" dirty="0"/>
              <a:t>20 nodes</a:t>
            </a:r>
            <a:r>
              <a:rPr lang="en" altLang="zh-CN" dirty="0"/>
              <a:t> outdoors in the </a:t>
            </a:r>
            <a:r>
              <a:rPr lang="en" altLang="zh-CN" b="1" dirty="0"/>
              <a:t>914 to 916 MHz</a:t>
            </a:r>
            <a:r>
              <a:rPr lang="en" altLang="zh-CN" dirty="0"/>
              <a:t> band, permitting </a:t>
            </a:r>
            <a:r>
              <a:rPr lang="en" altLang="zh-CN" b="1" dirty="0"/>
              <a:t>BW 62.5–500 kHz</a:t>
            </a:r>
            <a:r>
              <a:rPr lang="en" altLang="zh-CN" dirty="0"/>
              <a:t> and </a:t>
            </a:r>
            <a:r>
              <a:rPr lang="en" altLang="zh-CN" b="1" dirty="0"/>
              <a:t>SF 6–12</a:t>
            </a:r>
            <a:r>
              <a:rPr lang="en" altLang="zh-CN" dirty="0"/>
              <a:t>.</a:t>
            </a:r>
          </a:p>
          <a:p>
            <a:br>
              <a:rPr lang="en" altLang="zh-CN" dirty="0"/>
            </a:br>
            <a:r>
              <a:rPr lang="en" altLang="zh-CN" dirty="0"/>
              <a:t>To emulate large concurrency, a </a:t>
            </a:r>
            <a:r>
              <a:rPr lang="en" altLang="zh-CN" b="1" dirty="0"/>
              <a:t>trigger node</a:t>
            </a:r>
            <a:r>
              <a:rPr lang="en" altLang="zh-CN" dirty="0"/>
              <a:t> broadcasts, then nodes randomly pick among </a:t>
            </a:r>
            <a:r>
              <a:rPr lang="en" altLang="zh-CN" b="1" dirty="0"/>
              <a:t>240 logical channels</a:t>
            </a:r>
            <a:r>
              <a:rPr lang="en" altLang="zh-CN" dirty="0"/>
              <a:t> and transmit. This lets us stress-test scalability and robustness.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19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605530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/>
              <a:t>Let me start with a quick refresher on </a:t>
            </a:r>
            <a:r>
              <a:rPr lang="en" altLang="zh-CN" b="1" dirty="0"/>
              <a:t>LoRa</a:t>
            </a:r>
            <a:r>
              <a:rPr lang="en" altLang="zh-CN" dirty="0"/>
              <a:t>.</a:t>
            </a:r>
            <a:br>
              <a:rPr lang="en" altLang="zh-CN" dirty="0"/>
            </a:br>
            <a:r>
              <a:rPr lang="en" altLang="zh-CN" dirty="0"/>
              <a:t>LoRa is a </a:t>
            </a:r>
            <a:r>
              <a:rPr lang="en" altLang="zh-CN" b="1" dirty="0"/>
              <a:t>Low-Power Wide-Area</a:t>
            </a:r>
            <a:r>
              <a:rPr lang="en" altLang="zh-CN" dirty="0"/>
              <a:t> technology—lora end nodes can run for </a:t>
            </a:r>
            <a:r>
              <a:rPr lang="en" altLang="zh-CN" b="1" dirty="0"/>
              <a:t>10+ years on AA batteries</a:t>
            </a:r>
            <a:r>
              <a:rPr lang="en" altLang="zh-CN" dirty="0"/>
              <a:t>, and gateways can receive </a:t>
            </a:r>
            <a:r>
              <a:rPr lang="en" altLang="zh-CN" b="1" dirty="0"/>
              <a:t>below-noise</a:t>
            </a:r>
            <a:r>
              <a:rPr lang="en" altLang="zh-CN" dirty="0"/>
              <a:t> signals, thanks to the high sensitivity of Chirp Spread Spectrum.</a:t>
            </a:r>
            <a:br>
              <a:rPr lang="en" altLang="zh-CN" dirty="0"/>
            </a:br>
            <a:r>
              <a:rPr lang="en" altLang="zh-CN" dirty="0"/>
              <a:t>This combination—ultra-low power and long range—makes LoRa being a foundational technology for </a:t>
            </a:r>
            <a:r>
              <a:rPr lang="en" altLang="zh-CN" b="1" dirty="0"/>
              <a:t>massive IoT deployments</a:t>
            </a:r>
            <a:r>
              <a:rPr lang="en" altLang="zh-CN" dirty="0"/>
              <a:t>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293196810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/>
              <a:t>Next, let’s look at the evaluation under different SNR conditions.</a:t>
            </a:r>
          </a:p>
          <a:p>
            <a:endParaRPr lang="en" altLang="zh-CN" dirty="0"/>
          </a:p>
          <a:p>
            <a:r>
              <a:rPr lang="en" altLang="zh-CN" dirty="0"/>
              <a:t>At </a:t>
            </a:r>
            <a:r>
              <a:rPr lang="en" altLang="zh-CN" b="1" dirty="0"/>
              <a:t>SNR equals 10 dB</a:t>
            </a:r>
            <a:r>
              <a:rPr lang="en" altLang="zh-CN" dirty="0"/>
              <a:t>, </a:t>
            </a:r>
            <a:r>
              <a:rPr lang="en" altLang="zh-CN" dirty="0" err="1"/>
              <a:t>SlideLoRa</a:t>
            </a:r>
            <a:r>
              <a:rPr lang="en" altLang="zh-CN" dirty="0"/>
              <a:t> receives </a:t>
            </a:r>
            <a:r>
              <a:rPr lang="en" altLang="zh-CN" b="1" dirty="0"/>
              <a:t>136 packets</a:t>
            </a:r>
            <a:r>
              <a:rPr lang="en" altLang="zh-CN" dirty="0"/>
              <a:t>, which is </a:t>
            </a:r>
            <a:r>
              <a:rPr lang="en" altLang="zh-CN" b="1" dirty="0"/>
              <a:t>5.7 times higher</a:t>
            </a:r>
            <a:r>
              <a:rPr lang="en" altLang="zh-CN" dirty="0"/>
              <a:t> than </a:t>
            </a:r>
            <a:r>
              <a:rPr lang="en" altLang="zh-CN" dirty="0" err="1"/>
              <a:t>LoRadar</a:t>
            </a:r>
            <a:r>
              <a:rPr lang="en" altLang="zh-CN" dirty="0"/>
              <a:t> and </a:t>
            </a:r>
            <a:r>
              <a:rPr lang="en" altLang="zh-CN" b="1" dirty="0"/>
              <a:t>1.2 times higher</a:t>
            </a:r>
            <a:r>
              <a:rPr lang="en" altLang="zh-CN" dirty="0"/>
              <a:t> than </a:t>
            </a:r>
            <a:r>
              <a:rPr lang="en" altLang="zh-CN" dirty="0" err="1"/>
              <a:t>XGate</a:t>
            </a:r>
            <a:r>
              <a:rPr lang="en" altLang="zh-CN" dirty="0"/>
              <a:t>.</a:t>
            </a:r>
          </a:p>
          <a:p>
            <a:endParaRPr lang="en" altLang="zh-CN" dirty="0"/>
          </a:p>
          <a:p>
            <a:r>
              <a:rPr lang="en" altLang="zh-CN" dirty="0"/>
              <a:t>At </a:t>
            </a:r>
            <a:r>
              <a:rPr lang="en" altLang="zh-CN" b="1" dirty="0"/>
              <a:t>SNR equals 0 dB</a:t>
            </a:r>
            <a:r>
              <a:rPr lang="en" altLang="zh-CN" dirty="0"/>
              <a:t>, </a:t>
            </a:r>
            <a:r>
              <a:rPr lang="en" altLang="zh-CN" dirty="0" err="1"/>
              <a:t>SlideLoRa</a:t>
            </a:r>
            <a:r>
              <a:rPr lang="en" altLang="zh-CN" dirty="0"/>
              <a:t> still receives </a:t>
            </a:r>
            <a:r>
              <a:rPr lang="en" altLang="zh-CN" b="1" dirty="0"/>
              <a:t>over 100 packets</a:t>
            </a:r>
            <a:r>
              <a:rPr lang="en" altLang="zh-CN" dirty="0"/>
              <a:t>, while </a:t>
            </a:r>
            <a:r>
              <a:rPr lang="en" altLang="zh-CN" dirty="0" err="1"/>
              <a:t>LoRadar</a:t>
            </a:r>
            <a:r>
              <a:rPr lang="en" altLang="zh-CN" dirty="0"/>
              <a:t> only sees 10 and </a:t>
            </a:r>
            <a:r>
              <a:rPr lang="en" altLang="zh-CN" dirty="0" err="1"/>
              <a:t>XGate</a:t>
            </a:r>
            <a:r>
              <a:rPr lang="en" altLang="zh-CN" dirty="0"/>
              <a:t> 78. That’s </a:t>
            </a:r>
            <a:r>
              <a:rPr lang="en" altLang="zh-CN" b="1" dirty="0"/>
              <a:t>10 times and 1.3 times improvements</a:t>
            </a:r>
            <a:r>
              <a:rPr lang="en" altLang="zh-CN" dirty="0"/>
              <a:t>.</a:t>
            </a:r>
          </a:p>
          <a:p>
            <a:endParaRPr lang="en" altLang="zh-CN" dirty="0"/>
          </a:p>
          <a:p>
            <a:r>
              <a:rPr lang="en" altLang="zh-CN" dirty="0"/>
              <a:t>Even at </a:t>
            </a:r>
            <a:r>
              <a:rPr lang="en" altLang="zh-CN" b="1" dirty="0"/>
              <a:t>-10 dB</a:t>
            </a:r>
            <a:r>
              <a:rPr lang="en" altLang="zh-CN" dirty="0"/>
              <a:t>, where small Spread Factor packets become undecodable due to LoRa’s limits, </a:t>
            </a:r>
            <a:r>
              <a:rPr lang="en" altLang="zh-CN" dirty="0" err="1"/>
              <a:t>SlideLoRa</a:t>
            </a:r>
            <a:r>
              <a:rPr lang="en" altLang="zh-CN" dirty="0"/>
              <a:t> receives </a:t>
            </a:r>
            <a:r>
              <a:rPr lang="en" altLang="zh-CN" b="1" dirty="0"/>
              <a:t>82 packets</a:t>
            </a:r>
            <a:r>
              <a:rPr lang="en" altLang="zh-CN" dirty="0"/>
              <a:t>, far more than </a:t>
            </a:r>
            <a:r>
              <a:rPr lang="en" altLang="zh-CN" dirty="0" err="1"/>
              <a:t>LoRadar</a:t>
            </a:r>
            <a:r>
              <a:rPr lang="en" altLang="zh-CN" dirty="0"/>
              <a:t> and </a:t>
            </a:r>
            <a:r>
              <a:rPr lang="en" altLang="zh-CN" dirty="0" err="1"/>
              <a:t>XGate</a:t>
            </a:r>
            <a:r>
              <a:rPr lang="en" altLang="zh-CN" dirty="0"/>
              <a:t> .</a:t>
            </a:r>
          </a:p>
          <a:p>
            <a:endParaRPr lang="en" altLang="zh-CN" dirty="0"/>
          </a:p>
          <a:p>
            <a:r>
              <a:rPr lang="en" altLang="zh-CN" b="1" dirty="0"/>
              <a:t>In summary, </a:t>
            </a:r>
            <a:r>
              <a:rPr lang="en" altLang="zh-CN" b="1" dirty="0" err="1"/>
              <a:t>SlideLoRa</a:t>
            </a:r>
            <a:r>
              <a:rPr lang="en" altLang="zh-CN" b="1" dirty="0"/>
              <a:t> remains robust across all SNR levels, consistently receiving more packets than prior approaches.</a:t>
            </a:r>
            <a:endParaRPr lang="en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20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3772121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" altLang="zh-CN" dirty="0"/>
                  <a:t>Next, we evaluated </a:t>
                </a:r>
                <a:r>
                  <a:rPr lang="en" altLang="zh-CN" dirty="0" err="1"/>
                  <a:t>SlideLoRa</a:t>
                </a:r>
                <a:r>
                  <a:rPr lang="en" altLang="zh-CN" dirty="0"/>
                  <a:t> under near-far effect, where packets have different SNRs due to distance and environment.</a:t>
                </a:r>
              </a:p>
              <a:p>
                <a:endParaRPr lang="en" altLang="zh-CN" dirty="0"/>
              </a:p>
              <a:p>
                <a:r>
                  <a:rPr lang="en" altLang="zh-CN" dirty="0"/>
                  <a:t>We divided packets into </a:t>
                </a:r>
                <a:r>
                  <a:rPr lang="en-US" altLang="zh-CN" dirty="0"/>
                  <a:t>3</a:t>
                </a:r>
                <a:r>
                  <a:rPr lang="en" altLang="zh-CN" dirty="0"/>
                  <a:t> groups: high-SNR (</a:t>
                </a:r>
                <a14:m>
                  <m:oMath xmlns:m="http://schemas.openxmlformats.org/officeDocument/2006/math">
                    <m:r>
                      <a:rPr lang="en" altLang="zh-CN" sz="120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&gt;</m:t>
                    </m:r>
                  </m:oMath>
                </a14:m>
                <a:r>
                  <a:rPr lang="en" altLang="zh-CN" dirty="0"/>
                  <a:t>0 dB), low-SNR (</a:t>
                </a:r>
                <a14:m>
                  <m:oMath xmlns:m="http://schemas.openxmlformats.org/officeDocument/2006/math">
                    <m:r>
                      <a:rPr lang="en" altLang="zh-CN" sz="120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</m:t>
                    </m:r>
                    <m:r>
                      <a:rPr lang="en" altLang="zh-CN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10</m:t>
                    </m:r>
                  </m:oMath>
                </a14:m>
                <a:r>
                  <a:rPr lang="en" altLang="zh-CN" dirty="0"/>
                  <a:t> to 0 dB), and extremely low-SNR (</a:t>
                </a:r>
                <a14:m>
                  <m:oMath xmlns:m="http://schemas.openxmlformats.org/officeDocument/2006/math">
                    <m:r>
                      <a:rPr lang="en" altLang="zh-CN" sz="120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&lt;</m:t>
                    </m:r>
                    <m:r>
                      <a:rPr lang="en" altLang="zh-CN" sz="1200" i="0" kern="120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+mn-ea"/>
                        <a:cs typeface="+mn-cs"/>
                      </a:rPr>
                      <m:t>−10</m:t>
                    </m:r>
                  </m:oMath>
                </a14:m>
                <a:r>
                  <a:rPr lang="en" altLang="zh-CN" dirty="0"/>
                  <a:t> dB).</a:t>
                </a:r>
              </a:p>
              <a:p>
                <a:r>
                  <a:rPr lang="en" altLang="zh-CN" dirty="0"/>
                  <a:t>Each group has 90 packets, totally 270.</a:t>
                </a:r>
              </a:p>
              <a:p>
                <a:endParaRPr lang="en" altLang="zh-CN" dirty="0"/>
              </a:p>
              <a:p>
                <a:r>
                  <a:rPr lang="en" altLang="zh-CN" dirty="0"/>
                  <a:t>The PDR of high-SNR packets decreases with more concurrency, but </a:t>
                </a:r>
                <a:r>
                  <a:rPr lang="en" altLang="zh-CN" dirty="0" err="1"/>
                  <a:t>SlideLoRa</a:t>
                </a:r>
                <a:r>
                  <a:rPr lang="en" altLang="zh-CN" dirty="0"/>
                  <a:t> still maintains </a:t>
                </a:r>
                <a:r>
                  <a:rPr lang="en" altLang="zh-CN" b="1" dirty="0"/>
                  <a:t>over 80% PDR</a:t>
                </a:r>
                <a:r>
                  <a:rPr lang="en" altLang="zh-CN" dirty="0"/>
                  <a:t> even with 90 high-SNR packets.</a:t>
                </a:r>
              </a:p>
              <a:p>
                <a:endParaRPr lang="en" altLang="zh-CN" dirty="0"/>
              </a:p>
              <a:p>
                <a:r>
                  <a:rPr lang="en" altLang="zh-CN" dirty="0"/>
                  <a:t>For the more challenging groups, </a:t>
                </a:r>
                <a:r>
                  <a:rPr lang="en" altLang="zh-CN" dirty="0" err="1"/>
                  <a:t>SlideLoRa</a:t>
                </a:r>
                <a:r>
                  <a:rPr lang="en" altLang="zh-CN" dirty="0"/>
                  <a:t> shows a clear advantage. With 270 packets, it achieves </a:t>
                </a:r>
                <a:r>
                  <a:rPr lang="en" altLang="zh-CN" b="1" dirty="0"/>
                  <a:t>50% PDR</a:t>
                </a:r>
                <a:r>
                  <a:rPr lang="en" altLang="zh-CN" dirty="0"/>
                  <a:t> for low-SNR and </a:t>
                </a:r>
                <a:r>
                  <a:rPr lang="en" altLang="zh-CN" b="1" dirty="0"/>
                  <a:t>37%</a:t>
                </a:r>
                <a:r>
                  <a:rPr lang="en" altLang="zh-CN" dirty="0"/>
                  <a:t> for extremely low-SNR packets, while </a:t>
                </a:r>
                <a:r>
                  <a:rPr lang="en" altLang="zh-CN" dirty="0" err="1"/>
                  <a:t>XGate</a:t>
                </a:r>
                <a:r>
                  <a:rPr lang="en" altLang="zh-CN" dirty="0"/>
                  <a:t> only reaches 25% and 15%, and </a:t>
                </a:r>
                <a:r>
                  <a:rPr lang="en" altLang="zh-CN" dirty="0" err="1"/>
                  <a:t>LoRadar</a:t>
                </a:r>
                <a:r>
                  <a:rPr lang="en" altLang="zh-CN" dirty="0"/>
                  <a:t> fails entirely.</a:t>
                </a:r>
              </a:p>
              <a:p>
                <a:endParaRPr lang="en" altLang="zh-CN" dirty="0"/>
              </a:p>
              <a:p>
                <a:r>
                  <a:rPr lang="en" altLang="zh-CN" dirty="0"/>
                  <a:t>The reason is </a:t>
                </a:r>
                <a:r>
                  <a:rPr lang="en" altLang="zh-CN" dirty="0" err="1"/>
                  <a:t>SlideLoRa’s</a:t>
                </a:r>
                <a:r>
                  <a:rPr lang="en" altLang="zh-CN" dirty="0"/>
                  <a:t> fine-grained sliding window and peak-tracking design, which allow it to separate packets of different energy levels much more effectively than the baselines.</a:t>
                </a:r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" altLang="zh-CN" dirty="0"/>
                  <a:t>Next, we evaluated </a:t>
                </a:r>
                <a:r>
                  <a:rPr lang="en" altLang="zh-CN" dirty="0" err="1"/>
                  <a:t>SlideLoRa</a:t>
                </a:r>
                <a:r>
                  <a:rPr lang="en" altLang="zh-CN" dirty="0"/>
                  <a:t> under near-far effect, where packets have different SNRs due to distance and environment.</a:t>
                </a:r>
              </a:p>
              <a:p>
                <a:endParaRPr lang="en" altLang="zh-CN" dirty="0"/>
              </a:p>
              <a:p>
                <a:r>
                  <a:rPr lang="en" altLang="zh-CN" dirty="0"/>
                  <a:t>We divided packets into three groups: high-SNR (</a:t>
                </a:r>
                <a:r>
                  <a:rPr lang="en" altLang="zh-CN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&gt;</a:t>
                </a:r>
                <a:r>
                  <a:rPr lang="en" altLang="zh-CN" dirty="0"/>
                  <a:t>0 dB), low-SNR (</a:t>
                </a:r>
                <a:r>
                  <a:rPr lang="en" altLang="zh-CN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−10</a:t>
                </a:r>
                <a:r>
                  <a:rPr lang="en" altLang="zh-CN" dirty="0"/>
                  <a:t> to 0 dB), and extremely low-SNR (</a:t>
                </a:r>
                <a:r>
                  <a:rPr lang="en" altLang="zh-CN" sz="1200" i="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rPr>
                  <a:t>&lt;−10</a:t>
                </a:r>
                <a:r>
                  <a:rPr lang="en" altLang="zh-CN" dirty="0"/>
                  <a:t> dB).</a:t>
                </a:r>
              </a:p>
              <a:p>
                <a:r>
                  <a:rPr lang="en" altLang="zh-CN" dirty="0"/>
                  <a:t>Each group contributed up to 90 packets, for a total of 270.</a:t>
                </a:r>
              </a:p>
              <a:p>
                <a:endParaRPr lang="en" altLang="zh-CN" dirty="0"/>
              </a:p>
              <a:p>
                <a:r>
                  <a:rPr lang="en" altLang="zh-CN" dirty="0"/>
                  <a:t>The PDR of high-SNR packets decreases with more concurrency, but </a:t>
                </a:r>
                <a:r>
                  <a:rPr lang="en" altLang="zh-CN" dirty="0" err="1"/>
                  <a:t>SlideLoRa</a:t>
                </a:r>
                <a:r>
                  <a:rPr lang="en" altLang="zh-CN" dirty="0"/>
                  <a:t> still maintains </a:t>
                </a:r>
                <a:r>
                  <a:rPr lang="en" altLang="zh-CN" b="1" dirty="0"/>
                  <a:t>over 80% PDR</a:t>
                </a:r>
                <a:r>
                  <a:rPr lang="en" altLang="zh-CN" dirty="0"/>
                  <a:t> even with 90 high-SNR packets.</a:t>
                </a:r>
              </a:p>
              <a:p>
                <a:endParaRPr lang="en" altLang="zh-CN" dirty="0"/>
              </a:p>
              <a:p>
                <a:r>
                  <a:rPr lang="en" altLang="zh-CN" dirty="0"/>
                  <a:t>For the more challenging groups, </a:t>
                </a:r>
                <a:r>
                  <a:rPr lang="en" altLang="zh-CN" dirty="0" err="1"/>
                  <a:t>SlideLoRa</a:t>
                </a:r>
                <a:r>
                  <a:rPr lang="en" altLang="zh-CN" dirty="0"/>
                  <a:t> shows a clear advantage. With 270 packets, it achieves </a:t>
                </a:r>
                <a:r>
                  <a:rPr lang="en" altLang="zh-CN" b="1" dirty="0"/>
                  <a:t>50% PDR</a:t>
                </a:r>
                <a:r>
                  <a:rPr lang="en" altLang="zh-CN" dirty="0"/>
                  <a:t> for low-SNR and </a:t>
                </a:r>
                <a:r>
                  <a:rPr lang="en" altLang="zh-CN" b="1" dirty="0"/>
                  <a:t>37%</a:t>
                </a:r>
                <a:r>
                  <a:rPr lang="en" altLang="zh-CN" dirty="0"/>
                  <a:t> for extremely low-SNR packets, while </a:t>
                </a:r>
                <a:r>
                  <a:rPr lang="en" altLang="zh-CN" dirty="0" err="1"/>
                  <a:t>XGate</a:t>
                </a:r>
                <a:r>
                  <a:rPr lang="en" altLang="zh-CN" dirty="0"/>
                  <a:t> only reaches 25% and 15%, and </a:t>
                </a:r>
                <a:r>
                  <a:rPr lang="en" altLang="zh-CN" dirty="0" err="1"/>
                  <a:t>LoRadar</a:t>
                </a:r>
                <a:r>
                  <a:rPr lang="en" altLang="zh-CN" dirty="0"/>
                  <a:t> fails entirely.</a:t>
                </a:r>
              </a:p>
              <a:p>
                <a:endParaRPr lang="en" altLang="zh-CN" dirty="0"/>
              </a:p>
              <a:p>
                <a:r>
                  <a:rPr lang="en" altLang="zh-CN" dirty="0"/>
                  <a:t>The reason is </a:t>
                </a:r>
                <a:r>
                  <a:rPr lang="en" altLang="zh-CN" dirty="0" err="1"/>
                  <a:t>SlideLoRa’s</a:t>
                </a:r>
                <a:r>
                  <a:rPr lang="en" altLang="zh-CN" dirty="0"/>
                  <a:t> fine-grained sliding window and peak-tracking design, which allow it to separate packets of different energy levels much more effectively than the baselines.</a:t>
                </a:r>
              </a:p>
              <a:p>
                <a:endParaRPr kumimoji="1"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21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605088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" altLang="zh-CN" dirty="0"/>
                  <a:t>We further evaluated how the sliding step ratio, denoted as </a:t>
                </a:r>
                <a14:m>
                  <m:oMath xmlns:m="http://schemas.openxmlformats.org/officeDocument/2006/math">
                    <m:r>
                      <a:rPr lang="en" altLang="zh-CN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𝜶</m:t>
                    </m:r>
                  </m:oMath>
                </a14:m>
                <a:r>
                  <a:rPr lang="en-US" altLang="zh-CN" dirty="0"/>
                  <a:t>(alpha)</a:t>
                </a:r>
                <a:r>
                  <a:rPr lang="el-GR" altLang="zh-CN" dirty="0"/>
                  <a:t>, </a:t>
                </a:r>
                <a:r>
                  <a:rPr lang="en" altLang="zh-CN" dirty="0"/>
                  <a:t>affects packet detection.</a:t>
                </a:r>
              </a:p>
              <a:p>
                <a:endParaRPr lang="en" altLang="zh-CN" dirty="0"/>
              </a:p>
              <a:p>
                <a:r>
                  <a:rPr lang="en" altLang="zh-CN" dirty="0"/>
                  <a:t>A smaller </a:t>
                </a:r>
                <a:r>
                  <a:rPr lang="el-GR" altLang="zh-CN" dirty="0"/>
                  <a:t> </a:t>
                </a:r>
                <a14:m>
                  <m:oMath xmlns:m="http://schemas.openxmlformats.org/officeDocument/2006/math">
                    <m:r>
                      <a:rPr lang="en" altLang="zh-CN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𝜶</m:t>
                    </m:r>
                  </m:oMath>
                </a14:m>
                <a:r>
                  <a:rPr lang="el-GR" altLang="zh-CN" dirty="0"/>
                  <a:t>,</a:t>
                </a:r>
                <a:r>
                  <a:rPr lang="en-US" altLang="zh-CN" dirty="0"/>
                  <a:t> </a:t>
                </a:r>
                <a:r>
                  <a:rPr lang="en" altLang="zh-CN" dirty="0"/>
                  <a:t>means more</a:t>
                </a:r>
                <a:r>
                  <a:rPr lang="en" altLang="zh-CN" baseline="0" dirty="0"/>
                  <a:t> </a:t>
                </a:r>
                <a:r>
                  <a:rPr lang="en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fine-grained sliding</a:t>
                </a:r>
                <a:r>
                  <a:rPr lang="en" altLang="zh-CN" dirty="0"/>
                  <a:t>. In our experiment with more than 180 concurrent packets, we varied</a:t>
                </a:r>
                <a14:m>
                  <m:oMath xmlns:m="http://schemas.openxmlformats.org/officeDocument/2006/math">
                    <m:r>
                      <a:rPr lang="en-US" altLang="zh-CN" sz="1200" b="0" i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" altLang="zh-CN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𝜶</m:t>
                    </m:r>
                  </m:oMath>
                </a14:m>
                <a:r>
                  <a:rPr lang="en-US" altLang="zh-CN" dirty="0"/>
                  <a:t>(alpha)</a:t>
                </a:r>
                <a:r>
                  <a:rPr lang="el-GR" altLang="zh-CN" dirty="0"/>
                  <a:t>, </a:t>
                </a:r>
                <a:r>
                  <a:rPr lang="en" altLang="zh-CN" dirty="0"/>
                  <a:t>from 1/4 to 1/32.</a:t>
                </a:r>
              </a:p>
              <a:p>
                <a:endParaRPr lang="en" altLang="zh-CN" dirty="0"/>
              </a:p>
              <a:p>
                <a:r>
                  <a:rPr lang="en" altLang="zh-CN" dirty="0"/>
                  <a:t>The results are clear: when  </a:t>
                </a:r>
                <a14:m>
                  <m:oMath xmlns:m="http://schemas.openxmlformats.org/officeDocument/2006/math">
                    <m:r>
                      <a:rPr lang="en" altLang="zh-CN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𝜶</m:t>
                    </m:r>
                  </m:oMath>
                </a14:m>
                <a:r>
                  <a:rPr lang="en-US" altLang="zh-CN" dirty="0"/>
                  <a:t>(alpha)</a:t>
                </a:r>
                <a:r>
                  <a:rPr lang="el-GR" altLang="zh-CN" dirty="0"/>
                  <a:t> </a:t>
                </a:r>
                <a:r>
                  <a:rPr lang="en" altLang="zh-CN" dirty="0"/>
                  <a:t>is reduced to 1/32, detection remains above </a:t>
                </a:r>
                <a:r>
                  <a:rPr lang="en" altLang="zh-CN" b="1" dirty="0"/>
                  <a:t>80% even with 160 concurrent packets</a:t>
                </a:r>
                <a:r>
                  <a:rPr lang="en" altLang="zh-CN" dirty="0"/>
                  <a:t>. </a:t>
                </a:r>
              </a:p>
              <a:p>
                <a:endParaRPr lang="en" altLang="zh-CN" dirty="0"/>
              </a:p>
              <a:p>
                <a:r>
                  <a:rPr lang="en" altLang="zh-CN" dirty="0"/>
                  <a:t>In contrast, when </a:t>
                </a:r>
                <a14:m>
                  <m:oMath xmlns:m="http://schemas.openxmlformats.org/officeDocument/2006/math">
                    <m:r>
                      <a:rPr lang="en" altLang="zh-CN" sz="1200" b="1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𝜶</m:t>
                    </m:r>
                  </m:oMath>
                </a14:m>
                <a:r>
                  <a:rPr lang="en-US" altLang="zh-CN" dirty="0"/>
                  <a:t>(alpha) </a:t>
                </a:r>
                <a:r>
                  <a:rPr lang="en" altLang="zh-CN" dirty="0"/>
                  <a:t>is as large as 1/4, performance drops sharply, essentially degrading to conventional LoRa’s periodic upchirp detection.</a:t>
                </a:r>
              </a:p>
              <a:p>
                <a:endParaRPr lang="en" altLang="zh-CN" dirty="0"/>
              </a:p>
              <a:p>
                <a:r>
                  <a:rPr lang="en" altLang="zh-CN" b="1" dirty="0"/>
                  <a:t>This shows that fine-grained sliding is critical for maintaining high detection accuracy in high-concurrency scenarios.</a:t>
                </a:r>
                <a:endParaRPr lang="en" altLang="zh-CN" dirty="0"/>
              </a:p>
              <a:p>
                <a:endParaRPr kumimoji="1" lang="zh-CN" altLang="en-US" dirty="0"/>
              </a:p>
            </p:txBody>
          </p:sp>
        </mc:Choice>
        <mc:Fallback xmlns="">
          <p:sp>
            <p:nvSpPr>
              <p:cNvPr id="3" name="备注占位符 2"/>
              <p:cNvSpPr>
                <a:spLocks noGrp="1"/>
              </p:cNvSpPr>
              <p:nvPr>
                <p:ph type="body" idx="1"/>
              </p:nvPr>
            </p:nvSpPr>
            <p:spPr/>
            <p:txBody>
              <a:bodyPr/>
              <a:lstStyle/>
              <a:p>
                <a:r>
                  <a:rPr lang="en" altLang="zh-CN" dirty="0"/>
                  <a:t>We further evaluated how the sliding step ratio, denoted as </a:t>
                </a:r>
                <a:r>
                  <a:rPr lang="en" altLang="zh-CN" sz="1200" b="1" i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𝜶</a:t>
                </a:r>
                <a:r>
                  <a:rPr lang="en-US" altLang="zh-CN" dirty="0"/>
                  <a:t>(alpha)</a:t>
                </a:r>
                <a:r>
                  <a:rPr lang="el-GR" altLang="zh-CN" dirty="0"/>
                  <a:t>, </a:t>
                </a:r>
                <a:r>
                  <a:rPr lang="en" altLang="zh-CN" dirty="0"/>
                  <a:t>affects packet detection.</a:t>
                </a:r>
              </a:p>
              <a:p>
                <a:endParaRPr lang="en" altLang="zh-CN" dirty="0"/>
              </a:p>
              <a:p>
                <a:r>
                  <a:rPr lang="en" altLang="zh-CN" dirty="0"/>
                  <a:t>A smaller </a:t>
                </a:r>
                <a:r>
                  <a:rPr lang="el-GR" altLang="zh-CN" dirty="0"/>
                  <a:t> </a:t>
                </a:r>
                <a:r>
                  <a:rPr lang="en" altLang="zh-CN" sz="1200" b="1" i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𝜶</a:t>
                </a:r>
                <a:r>
                  <a:rPr lang="el-GR" altLang="zh-CN" dirty="0"/>
                  <a:t>,</a:t>
                </a:r>
                <a:r>
                  <a:rPr lang="en-US" altLang="zh-CN" dirty="0"/>
                  <a:t> </a:t>
                </a:r>
                <a:r>
                  <a:rPr lang="en" altLang="zh-CN" dirty="0"/>
                  <a:t>means more</a:t>
                </a:r>
                <a:r>
                  <a:rPr lang="en" altLang="zh-CN" baseline="0" dirty="0"/>
                  <a:t> </a:t>
                </a:r>
                <a:r>
                  <a:rPr lang="en" altLang="zh-CN" sz="12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fine-grained sliding</a:t>
                </a:r>
                <a:r>
                  <a:rPr lang="en" altLang="zh-CN" dirty="0"/>
                  <a:t>. In our experiment with more than 180 concurrent packets, we varied</a:t>
                </a:r>
                <a:r>
                  <a:rPr lang="en-US" altLang="zh-CN" sz="1200" b="0" i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 </a:t>
                </a:r>
                <a:r>
                  <a:rPr lang="en" altLang="zh-CN" sz="1200" b="1" i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𝜶</a:t>
                </a:r>
                <a:r>
                  <a:rPr lang="en-US" altLang="zh-CN" dirty="0"/>
                  <a:t>(alpha)</a:t>
                </a:r>
                <a:r>
                  <a:rPr lang="el-GR" altLang="zh-CN" dirty="0"/>
                  <a:t>, </a:t>
                </a:r>
                <a:r>
                  <a:rPr lang="en" altLang="zh-CN" dirty="0"/>
                  <a:t>from 1/4 to 1/32.</a:t>
                </a:r>
              </a:p>
              <a:p>
                <a:endParaRPr lang="en" altLang="zh-CN" dirty="0"/>
              </a:p>
              <a:p>
                <a:r>
                  <a:rPr lang="en" altLang="zh-CN" dirty="0"/>
                  <a:t>The results are clear: when  </a:t>
                </a:r>
                <a:r>
                  <a:rPr lang="en" altLang="zh-CN" sz="1200" b="1" i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𝜶</a:t>
                </a:r>
                <a:r>
                  <a:rPr lang="en-US" altLang="zh-CN" dirty="0"/>
                  <a:t>(alpha)</a:t>
                </a:r>
                <a:r>
                  <a:rPr lang="el-GR" altLang="zh-CN" dirty="0"/>
                  <a:t> </a:t>
                </a:r>
                <a:r>
                  <a:rPr lang="en" altLang="zh-CN" dirty="0"/>
                  <a:t>is reduced to 1/32, detection remains above </a:t>
                </a:r>
                <a:r>
                  <a:rPr lang="en" altLang="zh-CN" b="1" dirty="0"/>
                  <a:t>80% even with 160 concurrent packets</a:t>
                </a:r>
                <a:r>
                  <a:rPr lang="en" altLang="zh-CN" dirty="0"/>
                  <a:t>. </a:t>
                </a:r>
              </a:p>
              <a:p>
                <a:endParaRPr lang="en" altLang="zh-CN" dirty="0"/>
              </a:p>
              <a:p>
                <a:r>
                  <a:rPr lang="en" altLang="zh-CN" dirty="0"/>
                  <a:t>In contrast, when </a:t>
                </a:r>
                <a:r>
                  <a:rPr lang="en" altLang="zh-CN" sz="1200" b="1" i="0">
                    <a:latin typeface="Cambria Math" panose="02040503050406030204" pitchFamily="18" charset="0"/>
                    <a:ea typeface="Cambria Math" panose="02040503050406030204" pitchFamily="18" charset="0"/>
                    <a:cs typeface="Calibri" panose="020F0502020204030204" pitchFamily="34" charset="0"/>
                  </a:rPr>
                  <a:t>𝜶</a:t>
                </a:r>
                <a:r>
                  <a:rPr lang="en-US" altLang="zh-CN" dirty="0"/>
                  <a:t>(alpha) </a:t>
                </a:r>
                <a:r>
                  <a:rPr lang="en" altLang="zh-CN" dirty="0"/>
                  <a:t>is as large as 1/4, performance drops sharply, essentially degrading to conventional LoRa’s periodic upchirp detection.</a:t>
                </a:r>
              </a:p>
              <a:p>
                <a:endParaRPr lang="en" altLang="zh-CN" dirty="0"/>
              </a:p>
              <a:p>
                <a:r>
                  <a:rPr lang="en" altLang="zh-CN" b="1" dirty="0"/>
                  <a:t>This shows that fine-grained sliding is critical for maintaining high detection accuracy in high-concurrency scenarios.</a:t>
                </a:r>
                <a:endParaRPr lang="en" altLang="zh-CN" dirty="0"/>
              </a:p>
              <a:p>
                <a:endParaRPr kumimoji="1" lang="zh-CN" altLang="en-US" dirty="0"/>
              </a:p>
            </p:txBody>
          </p:sp>
        </mc:Fallback>
      </mc:AlternateContent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22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4902928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/>
              <a:t>Finally, we evaluate overhead by defining the detection computation ratio, which is the computation in preamble detection divided by the number of packets detected per sweep.</a:t>
            </a:r>
          </a:p>
          <a:p>
            <a:endParaRPr lang="en" altLang="zh-CN" dirty="0"/>
          </a:p>
          <a:p>
            <a:r>
              <a:rPr lang="en" altLang="zh-CN" dirty="0"/>
              <a:t>In </a:t>
            </a:r>
            <a:r>
              <a:rPr lang="en" altLang="zh-CN" dirty="0" err="1"/>
              <a:t>LoRaWAN</a:t>
            </a:r>
            <a:r>
              <a:rPr lang="en" altLang="zh-CN" dirty="0"/>
              <a:t>, every packet requires its own detection, so the ratio stays nearly constant regardless of concurrency.</a:t>
            </a:r>
          </a:p>
          <a:p>
            <a:endParaRPr lang="en" altLang="zh-CN" dirty="0"/>
          </a:p>
          <a:p>
            <a:r>
              <a:rPr lang="en" altLang="zh-CN" dirty="0" err="1"/>
              <a:t>SlideLoRa</a:t>
            </a:r>
            <a:r>
              <a:rPr lang="en" altLang="zh-CN" dirty="0"/>
              <a:t>, on the other hand, does one more expensive detection per slope group. This initially gives it a higher ratio when only a few packets exist.</a:t>
            </a:r>
          </a:p>
          <a:p>
            <a:endParaRPr lang="en" altLang="zh-CN" dirty="0"/>
          </a:p>
          <a:p>
            <a:r>
              <a:rPr lang="en" altLang="zh-CN" dirty="0"/>
              <a:t>But as concurrency increases, the cost is shared across many packets, so the ratio drops quickly.</a:t>
            </a:r>
          </a:p>
          <a:p>
            <a:endParaRPr lang="en" altLang="zh-CN" dirty="0"/>
          </a:p>
          <a:p>
            <a:r>
              <a:rPr lang="en" altLang="zh-CN" dirty="0"/>
              <a:t>Importantly, once </a:t>
            </a:r>
            <a:r>
              <a:rPr lang="en" altLang="zh-CN" sz="1200" dirty="0" err="1">
                <a:latin typeface="Calibri" panose="020F0502020204030204" pitchFamily="34" charset="0"/>
                <a:cs typeface="Calibri" panose="020F0502020204030204" pitchFamily="34" charset="0"/>
              </a:rPr>
              <a:t>SlideLoRa</a:t>
            </a:r>
            <a:r>
              <a:rPr lang="en" altLang="zh-CN" dirty="0"/>
              <a:t> reach about </a:t>
            </a:r>
            <a:r>
              <a:rPr lang="en" altLang="zh-CN" b="1" dirty="0"/>
              <a:t>32 concurrent packets</a:t>
            </a:r>
            <a:r>
              <a:rPr lang="en" altLang="zh-CN" dirty="0"/>
              <a:t>, </a:t>
            </a:r>
            <a:r>
              <a:rPr lang="en" altLang="zh-CN" dirty="0" err="1"/>
              <a:t>SlideLoRa’s</a:t>
            </a:r>
            <a:r>
              <a:rPr lang="en" altLang="zh-CN" dirty="0"/>
              <a:t> per-packet computation ratio becomes </a:t>
            </a:r>
            <a:r>
              <a:rPr lang="en" altLang="zh-CN" b="1" dirty="0"/>
              <a:t>lower than </a:t>
            </a:r>
            <a:r>
              <a:rPr lang="en" altLang="zh-CN" b="1" dirty="0" err="1"/>
              <a:t>LoRaWAN’s</a:t>
            </a:r>
            <a:r>
              <a:rPr lang="en" altLang="zh-CN" dirty="0"/>
              <a:t>, making it more efficient under realistic, high-concurrency conditions.</a:t>
            </a:r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23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656868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/>
              <a:t>To </a:t>
            </a:r>
            <a:r>
              <a:rPr lang="en-US" altLang="zh-CN" baseline="0" dirty="0"/>
              <a:t>summarize</a:t>
            </a:r>
            <a:r>
              <a:rPr lang="en" altLang="zh-CN" dirty="0"/>
              <a:t>:</a:t>
            </a:r>
          </a:p>
          <a:p>
            <a:endParaRPr lang="en" altLang="zh-CN" dirty="0"/>
          </a:p>
          <a:p>
            <a:r>
              <a:rPr lang="en" altLang="zh-CN" b="1" dirty="0" err="1"/>
              <a:t>SlideLoRa</a:t>
            </a:r>
            <a:r>
              <a:rPr lang="en" altLang="zh-CN" dirty="0"/>
              <a:t> is, to our knowledge, the </a:t>
            </a:r>
            <a:r>
              <a:rPr lang="en" altLang="zh-CN" b="1" dirty="0"/>
              <a:t>first system</a:t>
            </a:r>
            <a:r>
              <a:rPr lang="en" altLang="zh-CN" dirty="0"/>
              <a:t> that can </a:t>
            </a:r>
            <a:r>
              <a:rPr lang="en" altLang="zh-CN" b="1" dirty="0"/>
              <a:t>efficiently and reliably</a:t>
            </a:r>
            <a:r>
              <a:rPr lang="en" altLang="zh-CN" dirty="0"/>
              <a:t> monitor </a:t>
            </a:r>
            <a:r>
              <a:rPr lang="en" altLang="zh-CN" b="1" dirty="0"/>
              <a:t>all logical-channel activities</a:t>
            </a:r>
            <a:r>
              <a:rPr lang="en" altLang="zh-CN" dirty="0"/>
              <a:t> in a LoRa network </a:t>
            </a:r>
            <a:r>
              <a:rPr lang="en" altLang="zh-CN" b="1" dirty="0"/>
              <a:t>under poor channel conditions</a:t>
            </a:r>
            <a:r>
              <a:rPr lang="en" altLang="zh-CN" dirty="0"/>
              <a:t>—and it works </a:t>
            </a:r>
            <a:r>
              <a:rPr lang="en" altLang="zh-CN" b="1" dirty="0"/>
              <a:t>without any prior knowledge</a:t>
            </a:r>
            <a:r>
              <a:rPr lang="en" altLang="zh-CN" dirty="0"/>
              <a:t> of the incoming packets.</a:t>
            </a:r>
          </a:p>
          <a:p>
            <a:endParaRPr lang="en" altLang="zh-CN" dirty="0"/>
          </a:p>
          <a:p>
            <a:r>
              <a:rPr lang="en" altLang="zh-CN" dirty="0"/>
              <a:t>We introduced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a novel peak feature XXX</a:t>
            </a:r>
          </a:p>
          <a:p>
            <a:endParaRPr lang="en" altLang="zh-CN" dirty="0"/>
          </a:p>
          <a:p>
            <a:r>
              <a:rPr lang="en" altLang="zh-CN" dirty="0"/>
              <a:t>In evaluation, </a:t>
            </a:r>
            <a:r>
              <a:rPr lang="en" altLang="zh-CN" b="1" dirty="0" err="1"/>
              <a:t>SlideLoRa</a:t>
            </a:r>
            <a:r>
              <a:rPr lang="en" altLang="zh-CN" b="1" dirty="0"/>
              <a:t> achieves a 1.7× higher packet-detection rate</a:t>
            </a:r>
            <a:r>
              <a:rPr lang="en" altLang="zh-CN" dirty="0"/>
              <a:t> compared with state-of-the-art systems.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24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3232620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dirty="0"/>
              <a:t>Thank you for listening. I’m happy to take questions.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25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89631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/>
              <a:t>Our goal is: </a:t>
            </a:r>
            <a:r>
              <a:rPr lang="en" altLang="zh-CN" b="1" dirty="0"/>
              <a:t>connect over 1,000 LoRa nodes per gateway under poor channel conditions</a:t>
            </a:r>
            <a:r>
              <a:rPr lang="en" altLang="zh-CN" dirty="0"/>
              <a:t>—</a:t>
            </a:r>
          </a:p>
          <a:p>
            <a:endParaRPr lang="en" altLang="zh-CN" dirty="0"/>
          </a:p>
          <a:p>
            <a:r>
              <a:rPr lang="en" altLang="zh-CN" dirty="0"/>
              <a:t>think city-scale sensing or harsh outdoor environments where reliability really matters. That scalability target drives this</a:t>
            </a:r>
            <a:r>
              <a:rPr lang="zh-CN" altLang="en-US" dirty="0"/>
              <a:t> </a:t>
            </a:r>
            <a:r>
              <a:rPr lang="en-US" altLang="zh-CN" dirty="0"/>
              <a:t>paper </a:t>
            </a:r>
            <a:r>
              <a:rPr lang="en" altLang="zh-CN" dirty="0"/>
              <a:t>you’ll see today.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3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8899944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/>
              <a:t>A bit of PHY background to set the stage.</a:t>
            </a:r>
          </a:p>
          <a:p>
            <a:br>
              <a:rPr lang="en" altLang="zh-CN" dirty="0"/>
            </a:br>
            <a:r>
              <a:rPr lang="en" altLang="zh-CN" dirty="0"/>
              <a:t>LoRa uses </a:t>
            </a:r>
            <a:r>
              <a:rPr lang="en" altLang="zh-CN" b="1" dirty="0"/>
              <a:t>Chirp Spread Spectrum</a:t>
            </a:r>
            <a:r>
              <a:rPr lang="en" altLang="zh-CN" dirty="0"/>
              <a:t>. Each symbol’s </a:t>
            </a:r>
            <a:r>
              <a:rPr lang="en" altLang="zh-CN" b="1" dirty="0"/>
              <a:t>initial frequency</a:t>
            </a:r>
            <a:r>
              <a:rPr lang="en" altLang="zh-CN" dirty="0"/>
              <a:t> encodes data. Two LoRa</a:t>
            </a:r>
            <a:r>
              <a:rPr lang="zh-CN" altLang="en-US" dirty="0"/>
              <a:t> </a:t>
            </a:r>
            <a:r>
              <a:rPr lang="en" altLang="zh-CN" dirty="0"/>
              <a:t>parameters matter a lot for us: </a:t>
            </a:r>
            <a:r>
              <a:rPr lang="en" altLang="zh-CN" b="1" dirty="0"/>
              <a:t>Spread Factor (SF 6 to 12)</a:t>
            </a:r>
            <a:r>
              <a:rPr lang="en" altLang="zh-CN" dirty="0"/>
              <a:t> and </a:t>
            </a:r>
            <a:r>
              <a:rPr lang="en" altLang="zh-CN" b="1" dirty="0"/>
              <a:t>Bandwidth (BW 62.5 and 125 and 250 and 500 kHz)</a:t>
            </a:r>
            <a:r>
              <a:rPr lang="en" altLang="zh-CN" dirty="0"/>
              <a:t>. 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4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52922657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/>
              <a:t>In </a:t>
            </a:r>
            <a:r>
              <a:rPr lang="en" altLang="zh-CN" dirty="0" err="1"/>
              <a:t>LoRaWAN</a:t>
            </a:r>
            <a:r>
              <a:rPr lang="en" altLang="zh-CN" dirty="0"/>
              <a:t>, a </a:t>
            </a:r>
            <a:r>
              <a:rPr lang="en" altLang="zh-CN" b="1" dirty="0"/>
              <a:t>logical channel</a:t>
            </a:r>
            <a:r>
              <a:rPr lang="en" altLang="zh-CN" dirty="0"/>
              <a:t> is defined by the triple </a:t>
            </a:r>
            <a:r>
              <a:rPr lang="en" altLang="zh-CN" b="1" dirty="0"/>
              <a:t>〈center frequency, Spread Factor, Bandwidth〉</a:t>
            </a:r>
            <a:r>
              <a:rPr lang="en" altLang="zh-CN" dirty="0"/>
              <a:t>. </a:t>
            </a:r>
          </a:p>
          <a:p>
            <a:endParaRPr lang="en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In the design of LoRa, it actually provides diverse and flexible channel configurations to support massive IoT communications.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different bandwidth and central frequency to occupy a narrow-band physical channel in the spectrum.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dirty="0"/>
              <a:t>As you can see in the figure, we show an example where three different logical channel packets </a:t>
            </a:r>
            <a:r>
              <a:rPr lang="en-US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can be transmitted simultaneously within 500kHz bandwidth</a:t>
            </a:r>
            <a:r>
              <a:rPr lang="en" altLang="zh-CN" sz="12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5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73780667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/>
              <a:t>Because different Spread Factors can coexist on the same frequency—and multiple bandwidths can partition the spectrum—</a:t>
            </a:r>
            <a:r>
              <a:rPr lang="en" altLang="zh-CN" b="1" dirty="0"/>
              <a:t>thousands of logical channels</a:t>
            </a:r>
            <a:r>
              <a:rPr lang="en" altLang="zh-CN" dirty="0"/>
              <a:t> are available for concurrent transmissions in ISM band</a:t>
            </a:r>
            <a:r>
              <a:rPr lang="en-US" altLang="zh-CN" dirty="0"/>
              <a:t>s.</a:t>
            </a:r>
          </a:p>
          <a:p>
            <a:endParaRPr lang="en-US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Take </a:t>
            </a:r>
            <a:r>
              <a:rPr lang="en" altLang="zh-CN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US902 to 928</a:t>
            </a: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as an example, the ISM band has a 26MHz spectrum.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If we use BW 125kHz, we can get more than 200 physical channels.</a:t>
            </a:r>
          </a:p>
          <a:p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Using all spread factors, we can get thousands of logical channels.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Considering more BW settings, this number could be even larger.</a:t>
            </a:r>
          </a:p>
          <a:p>
            <a:endParaRPr lang="en" altLang="zh-CN" dirty="0"/>
          </a:p>
          <a:p>
            <a:r>
              <a:rPr lang="en" altLang="zh-CN" dirty="0"/>
              <a:t>That’s a huge concurrency opportunity, but it also makes </a:t>
            </a:r>
            <a:r>
              <a:rPr lang="en" altLang="zh-CN" b="1" dirty="0"/>
              <a:t>cross-channel activity monitoring</a:t>
            </a:r>
            <a:r>
              <a:rPr lang="en" altLang="zh-CN" dirty="0"/>
              <a:t> extremely challenging.</a:t>
            </a:r>
            <a:endParaRPr kumimoji="1" lang="zh-CN" altLang="en-US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6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76728449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altLang="zh-CN" dirty="0"/>
              <a:t>Many prior works attempt </a:t>
            </a:r>
            <a:r>
              <a:rPr lang="en" altLang="zh-CN" b="1" dirty="0"/>
              <a:t>concurrent packet detection across logical channels</a:t>
            </a:r>
            <a:r>
              <a:rPr lang="en" altLang="zh-CN" dirty="0"/>
              <a:t>. Roughly, there are two families:</a:t>
            </a:r>
          </a:p>
          <a:p>
            <a:endParaRPr lang="en" altLang="zh-CN" dirty="0"/>
          </a:p>
          <a:p>
            <a:r>
              <a:rPr lang="en" altLang="zh-CN" b="1" dirty="0"/>
              <a:t>Correlation-based</a:t>
            </a:r>
            <a:r>
              <a:rPr lang="en" altLang="zh-CN" dirty="0"/>
              <a:t> (such as  </a:t>
            </a:r>
            <a:r>
              <a:rPr lang="en" altLang="zh-CN" b="1" dirty="0" err="1"/>
              <a:t>LoRadar</a:t>
            </a:r>
            <a:r>
              <a:rPr lang="en" altLang="zh-CN" dirty="0"/>
              <a:t>, accepted by INFOCOM 2022 ): good idea, but </a:t>
            </a:r>
            <a:r>
              <a:rPr lang="en" altLang="zh-CN" b="1" dirty="0"/>
              <a:t>scalability</a:t>
            </a:r>
            <a:r>
              <a:rPr lang="en" altLang="zh-CN" dirty="0"/>
              <a:t> is the bottleneck.</a:t>
            </a:r>
          </a:p>
          <a:p>
            <a:endParaRPr lang="en" altLang="zh-CN" b="1" dirty="0"/>
          </a:p>
          <a:p>
            <a:r>
              <a:rPr lang="en" altLang="zh-CN" b="1" dirty="0" err="1"/>
              <a:t>Dechirp</a:t>
            </a:r>
            <a:r>
              <a:rPr lang="en" altLang="zh-CN" b="1" dirty="0"/>
              <a:t>-based</a:t>
            </a:r>
            <a:r>
              <a:rPr lang="en" altLang="zh-CN" dirty="0"/>
              <a:t> (such as </a:t>
            </a:r>
            <a:r>
              <a:rPr lang="en" altLang="zh-CN" b="1" dirty="0" err="1"/>
              <a:t>XGate</a:t>
            </a:r>
            <a:r>
              <a:rPr lang="en" altLang="zh-CN" dirty="0"/>
              <a:t>, accepted by  </a:t>
            </a:r>
            <a:r>
              <a:rPr lang="en" altLang="zh-CN" dirty="0" err="1"/>
              <a:t>MobiCom</a:t>
            </a:r>
            <a:r>
              <a:rPr lang="en" altLang="zh-CN" dirty="0"/>
              <a:t> 2024): efficient, but tends to </a:t>
            </a:r>
            <a:r>
              <a:rPr lang="en" altLang="zh-CN" b="1" dirty="0"/>
              <a:t>fail under low SNR</a:t>
            </a:r>
            <a:r>
              <a:rPr lang="en" altLang="zh-CN" dirty="0"/>
              <a:t>.</a:t>
            </a:r>
            <a:br>
              <a:rPr lang="en" altLang="zh-CN" dirty="0"/>
            </a:br>
            <a:endParaRPr lang="en" altLang="zh-CN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7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2478995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dirty="0"/>
              <a:t>So the open question is: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" altLang="zh-CN" b="1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b="1" dirty="0"/>
              <a:t>Is it possible XXX </a:t>
            </a:r>
            <a:br>
              <a:rPr lang="en" altLang="zh-CN" dirty="0"/>
            </a:br>
            <a:endParaRPr lang="en" altLang="zh-CN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" altLang="zh-CN" dirty="0"/>
              <a:t>This is the core design target of </a:t>
            </a:r>
            <a:r>
              <a:rPr lang="en" altLang="zh-CN" b="1" dirty="0" err="1"/>
              <a:t>SlideLoRa</a:t>
            </a:r>
            <a:r>
              <a:rPr lang="en" altLang="zh-CN" dirty="0"/>
              <a:t>. </a:t>
            </a:r>
          </a:p>
          <a:p>
            <a:endParaRPr kumimoji="1" lang="en-US" altLang="zh-CN" dirty="0"/>
          </a:p>
          <a:p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8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96627469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CN" dirty="0"/>
              <a:t>Before going into the method details, let’s first look at the high-level workflows of </a:t>
            </a:r>
            <a:r>
              <a:rPr lang="zh-CN" altLang="en-US" dirty="0"/>
              <a:t> </a:t>
            </a:r>
            <a:r>
              <a:rPr lang="en-US" altLang="zh-CN" dirty="0" err="1"/>
              <a:t>SlideLoRa</a:t>
            </a:r>
            <a:endParaRPr lang="en" altLang="zh-CN" dirty="0"/>
          </a:p>
          <a:p>
            <a:endParaRPr lang="en" altLang="zh-CN" dirty="0"/>
          </a:p>
          <a:p>
            <a:r>
              <a:rPr lang="en" altLang="zh-CN" dirty="0"/>
              <a:t>we start with unknown packets in the </a:t>
            </a:r>
            <a:r>
              <a:rPr lang="en" altLang="zh-CN" b="1" dirty="0"/>
              <a:t>wireless channel</a:t>
            </a:r>
            <a:r>
              <a:rPr lang="en" altLang="zh-CN" dirty="0"/>
              <a:t>. </a:t>
            </a:r>
          </a:p>
          <a:p>
            <a:endParaRPr lang="en" altLang="zh-CN" dirty="0"/>
          </a:p>
          <a:p>
            <a:r>
              <a:rPr lang="en" altLang="zh-CN" dirty="0" err="1"/>
              <a:t>SlideLoRa</a:t>
            </a:r>
            <a:r>
              <a:rPr lang="zh-CN" altLang="en-US" dirty="0"/>
              <a:t> </a:t>
            </a:r>
            <a:r>
              <a:rPr lang="en" altLang="zh-CN" dirty="0"/>
              <a:t>uses an expanded demodulation window during packet detection</a:t>
            </a:r>
            <a:r>
              <a:rPr lang="zh-CN" altLang="en-US" dirty="0"/>
              <a:t> </a:t>
            </a:r>
            <a:r>
              <a:rPr lang="en" altLang="zh-CN" dirty="0"/>
              <a:t>and slides this window at a fine-grained level for </a:t>
            </a:r>
            <a:r>
              <a:rPr lang="en" altLang="zh-CN" dirty="0" err="1"/>
              <a:t>dechirp</a:t>
            </a:r>
            <a:r>
              <a:rPr lang="en" altLang="zh-CN" dirty="0"/>
              <a:t>.</a:t>
            </a:r>
            <a:endParaRPr lang="en-US" altLang="zh-CN" dirty="0"/>
          </a:p>
          <a:p>
            <a:endParaRPr lang="en" altLang="zh-CN" dirty="0"/>
          </a:p>
          <a:p>
            <a:r>
              <a:rPr lang="en" altLang="zh-CN" dirty="0"/>
              <a:t>During the </a:t>
            </a:r>
            <a:r>
              <a:rPr lang="en" altLang="zh-CN" b="1" dirty="0"/>
              <a:t>packet detection</a:t>
            </a:r>
            <a:r>
              <a:rPr lang="en" altLang="zh-CN" dirty="0"/>
              <a:t>, </a:t>
            </a:r>
            <a:r>
              <a:rPr lang="en" altLang="zh-CN" dirty="0" err="1"/>
              <a:t>SlideLoRa</a:t>
            </a:r>
            <a:r>
              <a:rPr lang="en" altLang="zh-CN" dirty="0"/>
              <a:t> do </a:t>
            </a:r>
            <a:r>
              <a:rPr lang="en" altLang="zh-CN" b="1" dirty="0"/>
              <a:t>symbol peak tracking</a:t>
            </a:r>
            <a:r>
              <a:rPr lang="en" altLang="zh-CN" dirty="0"/>
              <a:t>, </a:t>
            </a:r>
            <a:r>
              <a:rPr lang="en" altLang="zh-CN" b="1" dirty="0"/>
              <a:t>peak-sequence matching</a:t>
            </a:r>
            <a:r>
              <a:rPr lang="en" altLang="zh-CN" dirty="0"/>
              <a:t>, </a:t>
            </a:r>
            <a:r>
              <a:rPr lang="en" altLang="zh-CN" b="1" dirty="0"/>
              <a:t>LoRa parameter extraction</a:t>
            </a:r>
            <a:r>
              <a:rPr lang="en" altLang="zh-CN" dirty="0"/>
              <a:t>,  </a:t>
            </a:r>
            <a:r>
              <a:rPr lang="en" altLang="zh-CN" b="1" dirty="0"/>
              <a:t>window alignment and frequency evaluation</a:t>
            </a:r>
            <a:r>
              <a:rPr lang="en" altLang="zh-CN" dirty="0"/>
              <a:t>. </a:t>
            </a:r>
          </a:p>
          <a:p>
            <a:endParaRPr lang="en" altLang="zh-CN" dirty="0"/>
          </a:p>
          <a:p>
            <a:r>
              <a:rPr lang="en" altLang="zh-CN" dirty="0"/>
              <a:t>In order to ensure that the frequency domain features can still be recovered in the case of poor channel condition, we also design three robust algorithms for </a:t>
            </a:r>
            <a:r>
              <a:rPr lang="en" altLang="zh-CN" dirty="0" err="1"/>
              <a:t>SlideLoRa</a:t>
            </a:r>
            <a:endParaRPr lang="en" altLang="zh-CN" dirty="0"/>
          </a:p>
          <a:p>
            <a:endParaRPr lang="en" altLang="zh-CN" dirty="0"/>
          </a:p>
          <a:p>
            <a:r>
              <a:rPr lang="en" altLang="zh-CN" dirty="0"/>
              <a:t>Finally, the </a:t>
            </a:r>
            <a:r>
              <a:rPr lang="en" altLang="zh-CN" b="1" dirty="0"/>
              <a:t>packet detailed parameters</a:t>
            </a:r>
            <a:r>
              <a:rPr lang="en" altLang="zh-CN" dirty="0"/>
              <a:t> are then passed to a </a:t>
            </a:r>
            <a:r>
              <a:rPr lang="en" altLang="zh-CN" b="1" dirty="0"/>
              <a:t>standard LoRa demodulator and decoder</a:t>
            </a:r>
            <a:r>
              <a:rPr lang="en" altLang="zh-CN" dirty="0"/>
              <a:t> to recover the </a:t>
            </a:r>
            <a:r>
              <a:rPr lang="en" altLang="zh-CN" b="1" dirty="0"/>
              <a:t>payload data</a:t>
            </a:r>
            <a:r>
              <a:rPr lang="en" altLang="zh-CN" dirty="0"/>
              <a:t>.</a:t>
            </a:r>
            <a:endParaRPr kumimoji="1"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4D191CF-9023-7448-A4FE-F95F01ED6D0B}" type="slidenum">
              <a:rPr kumimoji="1" lang="zh-CN" altLang="en-US" smtClean="0"/>
              <a:t>9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50879327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0A0AE34-A3C7-2AFE-2B8A-7F9559D045A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AE4628B-F15E-159A-1A9E-8223EDE8EFE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kumimoji="1"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E87110-EE02-1A14-3078-B15C035FB1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3EF7-EB0B-A846-AF86-19D16D4CAC72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313F6EE-0521-F09B-1185-EEFBB51D82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BB48273-AC59-B386-27F5-1132FCBB04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2E-FE65-7D46-9E58-1302A0F0161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43873043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CE763A1-CCB3-94D8-BFDA-1AF2DAC1BC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C947D6-13A6-AF92-3BB3-E6F2A7DF410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033D0E5-3E3B-980E-1887-6A20F70470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3EF7-EB0B-A846-AF86-19D16D4CAC72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13CC9E0-E8DD-9955-D7DF-7FF6CBA808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BDA4301-60AC-974B-8D5D-A537081182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2E-FE65-7D46-9E58-1302A0F0161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41141036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87D3AF4-14B7-1A50-534E-1BE91A416F8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9A169F4-CD5A-B017-C2F7-A100785AFEF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9EA25D-FE5B-FFB4-4414-1A32DABE20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3EF7-EB0B-A846-AF86-19D16D4CAC72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6DDF6A-7A6B-FD7A-10DE-A1E48CC83B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5E5E487-7EF1-8B52-3C43-81CFDA33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2E-FE65-7D46-9E58-1302A0F0161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30165627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A4B859A-6EBE-E55B-742E-41C2400213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529BE92B-9954-214B-14DE-B7EFCD9631A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694629A-58B2-732E-F202-A3DABF816D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3EF7-EB0B-A846-AF86-19D16D4CAC72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102D337-67FE-BDCB-2ADD-B5CED34768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3D746F-2BF2-61D0-032E-C9A54A1B9E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2E-FE65-7D46-9E58-1302A0F0161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94809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D19A77-DF6A-2142-132F-3275D7B95A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88D0EBAB-47FA-A2EE-81EB-728494E1BD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0CDDAE6-62D6-4781-171A-34C18E6274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3EF7-EB0B-A846-AF86-19D16D4CAC72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C7A0E44-F70E-8F8C-FFB8-2888472165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6D08A0F-5280-9E66-75D1-086A63F52E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2E-FE65-7D46-9E58-1302A0F0161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9086587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715F8F9-F6C1-C8AB-409E-CFC7DE4361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D9C07BF-48BE-F60A-8A6C-44ABBB0C52B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866BB3B-59C3-5ECF-8A0A-D5F0CD2CB9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32280E0F-E003-CD07-DDFF-C09A608314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3EF7-EB0B-A846-AF86-19D16D4CAC72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9B9F4F5-DA0E-C230-E91E-1BA72275C1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F672FEE-22A9-0A8F-911D-37EF158D9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2E-FE65-7D46-9E58-1302A0F0161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5614289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ECB064C-52FE-3D5A-F719-79C30853D0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ACF430F-C340-0CC8-26DE-4B4EA60DBBE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C2AEB600-92C3-9EEC-77B9-19CAC43084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20264A9-3932-E614-E4D0-36B68B5DEFE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BB3A5365-47D0-E888-E12C-9561742654C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0EC132F0-DC6F-66C2-862B-D53A00669A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3EF7-EB0B-A846-AF86-19D16D4CAC72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46C3FB7-9524-AD51-F733-F2E56275AD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DB7F00ED-4059-BB22-FE20-358ADC10C0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2E-FE65-7D46-9E58-1302A0F0161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261365375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D581DB-D955-BA5A-8419-6E8F47A2E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288613B-95F9-0F6E-9675-B8029DEF8A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3EF7-EB0B-A846-AF86-19D16D4CAC72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6477529-98E6-FEDD-DA4C-3DE2C12A63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CFC91480-1EC0-1C2D-C78F-0C8E4D1041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2E-FE65-7D46-9E58-1302A0F0161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1405785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822DFE0-67CC-FDC2-B098-387EFC3155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3EF7-EB0B-A846-AF86-19D16D4CAC72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C40A434E-725B-7C71-C201-5ED620DEA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E37371D3-73A4-01D0-2435-0E312C1D5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2E-FE65-7D46-9E58-1302A0F0161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11043723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FD2906-6698-879F-7281-6CAABC5DF4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FE26ACC-97E9-F673-F3E0-C97E05B28D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677CDC39-543F-34F3-08C3-88F4E0BF95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D600ACDF-5FD6-1701-7161-699FC22D5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3EF7-EB0B-A846-AF86-19D16D4CAC72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FED81E25-2B01-84B8-1723-205FBEDB97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65437EF0-6FFF-9851-3803-1E578274A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2E-FE65-7D46-9E58-1302A0F0161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4030369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200E08E-0943-3B28-CD72-54779A2885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2896C5C4-1932-A68B-D460-4A31A808599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kumimoji="1"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1B0611-DD1E-C932-8CB7-89BEB7A736F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5143072-31DD-0B2E-A9E8-F90EE3D1F9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2C3EF7-EB0B-A846-AF86-19D16D4CAC72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EA5496A-337D-D0B0-4F01-CEF96B242A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B779469-13F2-A45D-86DD-61F42C1FE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E2472E-FE65-7D46-9E58-1302A0F0161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38104470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8DBB7ADD-F361-9FB2-A9EF-DB1D9D5B4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778619D5-40AF-F1B9-8E88-9184439CAE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kumimoji="1" lang="zh-CN" altLang="en-US"/>
              <a:t>单击此处编辑母版文本样式</a:t>
            </a:r>
          </a:p>
          <a:p>
            <a:pPr lvl="1"/>
            <a:r>
              <a:rPr kumimoji="1" lang="zh-CN" altLang="en-US"/>
              <a:t>二级</a:t>
            </a:r>
          </a:p>
          <a:p>
            <a:pPr lvl="2"/>
            <a:r>
              <a:rPr kumimoji="1" lang="zh-CN" altLang="en-US"/>
              <a:t>三级</a:t>
            </a:r>
          </a:p>
          <a:p>
            <a:pPr lvl="3"/>
            <a:r>
              <a:rPr kumimoji="1" lang="zh-CN" altLang="en-US"/>
              <a:t>四级</a:t>
            </a:r>
          </a:p>
          <a:p>
            <a:pPr lvl="4"/>
            <a:r>
              <a:rPr kumimoji="1"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5DAB86D-729C-3E8A-81C6-5B6AFB5528C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C2C3EF7-EB0B-A846-AF86-19D16D4CAC72}" type="datetimeFigureOut">
              <a:rPr kumimoji="1" lang="zh-CN" altLang="en-US" smtClean="0"/>
              <a:t>2025/9/24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D2EAB18-5B61-CE06-EF71-849BEC0EECD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C668AE8-1360-7DD7-4E8B-27CAE48050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7E2472E-FE65-7D46-9E58-1302A0F01611}" type="slidenum">
              <a:rPr kumimoji="1" lang="zh-CN" altLang="en-US" smtClean="0"/>
              <a:t>‹#›</a:t>
            </a:fld>
            <a:endParaRPr kumimoji="1" lang="zh-CN" altLang="en-US"/>
          </a:p>
        </p:txBody>
      </p:sp>
    </p:spTree>
    <p:extLst>
      <p:ext uri="{BB962C8B-B14F-4D97-AF65-F5344CB8AC3E}">
        <p14:creationId xmlns:p14="http://schemas.microsoft.com/office/powerpoint/2010/main" val="64347129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tags" Target="../tags/tag11.xml"/><Relationship Id="rId7" Type="http://schemas.openxmlformats.org/officeDocument/2006/relationships/image" Target="../media/image15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image" Target="../media/image17.emf"/><Relationship Id="rId5" Type="http://schemas.openxmlformats.org/officeDocument/2006/relationships/notesSlide" Target="../notesSlides/notesSlide10.xml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Relationship Id="rId4" Type="http://schemas.openxmlformats.org/officeDocument/2006/relationships/image" Target="../media/image1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9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18.png"/><Relationship Id="rId5" Type="http://schemas.openxmlformats.org/officeDocument/2006/relationships/image" Target="../media/image17.emf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7" Type="http://schemas.openxmlformats.org/officeDocument/2006/relationships/image" Target="../media/image2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18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5.xml"/><Relationship Id="rId4" Type="http://schemas.openxmlformats.org/officeDocument/2006/relationships/image" Target="../media/image17.e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e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emf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6.emf"/><Relationship Id="rId4" Type="http://schemas.openxmlformats.org/officeDocument/2006/relationships/image" Target="../media/image2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7" Type="http://schemas.openxmlformats.org/officeDocument/2006/relationships/image" Target="../media/image34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29.emf"/><Relationship Id="rId4" Type="http://schemas.openxmlformats.org/officeDocument/2006/relationships/image" Target="../media/image28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e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tags" Target="../tags/tag3.xml"/><Relationship Id="rId7" Type="http://schemas.openxmlformats.org/officeDocument/2006/relationships/image" Target="../media/image10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2.xml"/><Relationship Id="rId4" Type="http://schemas.openxmlformats.org/officeDocument/2006/relationships/tags" Target="../tags/tag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16DE1194-E03C-A767-E124-B8C2E54B0CBC}"/>
              </a:ext>
            </a:extLst>
          </p:cNvPr>
          <p:cNvSpPr txBox="1"/>
          <p:nvPr/>
        </p:nvSpPr>
        <p:spPr>
          <a:xfrm>
            <a:off x="271848" y="271849"/>
            <a:ext cx="582415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zh-CN" sz="28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IEEE ICNP 2025, </a:t>
            </a:r>
            <a:r>
              <a:rPr lang="en" altLang="zh-CN" sz="28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Sep 22-25,</a:t>
            </a:r>
            <a:endParaRPr kumimoji="1" lang="en-US" altLang="zh-CN" sz="28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" altLang="zh-CN" sz="2800" dirty="0">
                <a:solidFill>
                  <a:schemeClr val="bg1">
                    <a:lumMod val="65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Seoul, South Korea</a:t>
            </a:r>
            <a:endParaRPr kumimoji="1" lang="en-US" altLang="zh-CN" sz="2800" dirty="0">
              <a:solidFill>
                <a:schemeClr val="bg1">
                  <a:lumMod val="65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CB5FDD91-2083-257F-0D54-58C0CAC24ADA}"/>
              </a:ext>
            </a:extLst>
          </p:cNvPr>
          <p:cNvSpPr txBox="1"/>
          <p:nvPr/>
        </p:nvSpPr>
        <p:spPr>
          <a:xfrm>
            <a:off x="495631" y="1699161"/>
            <a:ext cx="1141696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4000" b="1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SlideLoRa</a:t>
            </a:r>
            <a:r>
              <a:rPr kumimoji="1" lang="en-US" altLang="zh-CN" sz="40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: Reliable Channel Activity Monitoring across Massive Logical Channels in LoRa Networks</a:t>
            </a:r>
            <a:endParaRPr lang="zh-CN" altLang="en-US" sz="4000" b="1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BF676030-9E73-CEDB-B09D-43D47DD83331}"/>
              </a:ext>
            </a:extLst>
          </p:cNvPr>
          <p:cNvSpPr txBox="1"/>
          <p:nvPr/>
        </p:nvSpPr>
        <p:spPr>
          <a:xfrm>
            <a:off x="495631" y="2997200"/>
            <a:ext cx="1141696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zh-CN" sz="2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Jiamin JIANG</a:t>
            </a:r>
            <a:r>
              <a:rPr kumimoji="1" lang="en-US" altLang="zh-CN" sz="2400" b="0" cap="none" spc="0" baseline="30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1" lang="en-US" altLang="zh-CN" sz="2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zh-CN" sz="24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Shiming</a:t>
            </a:r>
            <a:r>
              <a:rPr kumimoji="1" lang="en-US" altLang="zh-CN" sz="2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YU</a:t>
            </a:r>
            <a:r>
              <a:rPr kumimoji="1" lang="en-US" altLang="zh-CN" sz="2400" b="0" cap="none" spc="0" baseline="30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1" lang="en-US" altLang="zh-CN" sz="2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Hao WANG</a:t>
            </a:r>
            <a:r>
              <a:rPr kumimoji="1" lang="en-US" altLang="zh-CN" sz="2400" b="0" cap="none" spc="0" baseline="30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1" lang="en-US" altLang="zh-CN" sz="2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zh-CN" sz="2400" b="1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Haiyang LI</a:t>
            </a:r>
            <a:r>
              <a:rPr kumimoji="1" lang="en-US" altLang="zh-CN" sz="2400" b="1" cap="none" spc="0" baseline="30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1" lang="en-US" altLang="zh-CN" sz="2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kumimoji="1" lang="en-US" altLang="zh-CN" sz="2400" b="0" cap="none" spc="0" dirty="0" err="1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Yuanqing</a:t>
            </a:r>
            <a:r>
              <a:rPr kumimoji="1" lang="en-US" altLang="zh-CN" sz="2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 ZHENG</a:t>
            </a:r>
            <a:r>
              <a:rPr kumimoji="1" lang="en-US" altLang="zh-CN" sz="2400" b="0" cap="none" spc="0" baseline="30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1" lang="en-US" altLang="zh-CN" sz="2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, Lu WANG</a:t>
            </a:r>
            <a:r>
              <a:rPr kumimoji="1" lang="en-US" altLang="zh-CN" sz="2400" b="0" cap="none" spc="0" baseline="30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</a:p>
          <a:p>
            <a:pPr algn="ctr"/>
            <a:r>
              <a:rPr kumimoji="1" lang="en-US" altLang="zh-CN" sz="2400" b="0" cap="none" spc="0" baseline="30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1</a:t>
            </a:r>
            <a:r>
              <a:rPr kumimoji="1" lang="en-US" altLang="zh-CN" sz="2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Nankai University, Tianjin, China</a:t>
            </a:r>
          </a:p>
          <a:p>
            <a:pPr algn="ctr"/>
            <a:r>
              <a:rPr kumimoji="1" lang="en-US" altLang="zh-CN" sz="2400" b="0" cap="none" spc="0" baseline="30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2</a:t>
            </a:r>
            <a:r>
              <a:rPr kumimoji="1" lang="en-US" altLang="zh-CN" sz="2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The Hong Kong Polytechnic University, Hong Kong, China</a:t>
            </a:r>
          </a:p>
          <a:p>
            <a:pPr algn="ctr"/>
            <a:r>
              <a:rPr kumimoji="1" lang="en-US" altLang="zh-CN" sz="2400" b="0" cap="none" spc="0" baseline="30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3</a:t>
            </a:r>
            <a:r>
              <a:rPr kumimoji="1" lang="en-US" altLang="zh-CN" sz="2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Wuhan University, Wuhan, China</a:t>
            </a:r>
          </a:p>
          <a:p>
            <a:pPr algn="ctr"/>
            <a:r>
              <a:rPr kumimoji="1" lang="en-US" altLang="zh-CN" sz="2400" b="0" cap="none" spc="0" baseline="3000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r>
              <a:rPr kumimoji="1" lang="en-US" altLang="zh-CN" sz="2400" b="0" cap="none" spc="0" dirty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Calibri" panose="020F0502020204030204" pitchFamily="34" charset="0"/>
                <a:cs typeface="Calibri" panose="020F0502020204030204" pitchFamily="34" charset="0"/>
              </a:rPr>
              <a:t>Shenzhen University, Shenzhen, China</a:t>
            </a:r>
            <a:endParaRPr lang="zh-CN" altLang="en-US" sz="2400" b="0" cap="none" spc="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00E2F9F0-0C2D-58B0-1ACD-8E730D3443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8855" y="5007256"/>
            <a:ext cx="1620000" cy="162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AEB86259-F2F0-D220-71DB-48CA8C2711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06579" y="5218232"/>
            <a:ext cx="5766235" cy="1094106"/>
          </a:xfrm>
          <a:prstGeom prst="rect">
            <a:avLst/>
          </a:prstGeom>
        </p:spPr>
      </p:pic>
      <p:pic>
        <p:nvPicPr>
          <p:cNvPr id="15" name="图片 14">
            <a:extLst>
              <a:ext uri="{FF2B5EF4-FFF2-40B4-BE49-F238E27FC236}">
                <a16:creationId xmlns:a16="http://schemas.microsoft.com/office/drawing/2014/main" id="{44F68BD5-B7DB-9457-4D6F-FF0548305A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59458" y="4965415"/>
            <a:ext cx="1620000" cy="1620000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BDCF3838-61B9-0D8F-D39A-5A1387AF4B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30606" y="4948607"/>
            <a:ext cx="162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41669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B77E40-B6EA-B831-3C52-DB95557BF6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42FD691E-E745-8045-4C14-4D21F602C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8E94425E-4F39-5C4D-0F90-5AB7E1C3FBD0}"/>
              </a:ext>
            </a:extLst>
          </p:cNvPr>
          <p:cNvSpPr txBox="1"/>
          <p:nvPr/>
        </p:nvSpPr>
        <p:spPr>
          <a:xfrm>
            <a:off x="605715" y="1353024"/>
            <a:ext cx="11303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Problem: </a:t>
            </a:r>
            <a:r>
              <a:rPr lang="en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Energy leakage 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occurs when the window doesn’t fully cover a chirp, and </a:t>
            </a:r>
            <a:r>
              <a:rPr lang="en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efficiency is low 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because different logical channels require multiple scan rounds across SF/BW combinations.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4855F892-CF4B-942C-78E1-BD262CFBEBA8}"/>
              </a:ext>
            </a:extLst>
          </p:cNvPr>
          <p:cNvCxnSpPr>
            <a:cxnSpLocks/>
          </p:cNvCxnSpPr>
          <p:nvPr/>
        </p:nvCxnSpPr>
        <p:spPr>
          <a:xfrm>
            <a:off x="1570394" y="4671766"/>
            <a:ext cx="29276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F8591F37-D145-87D3-105D-0FBA2FC538CF}"/>
              </a:ext>
            </a:extLst>
          </p:cNvPr>
          <p:cNvCxnSpPr>
            <a:cxnSpLocks/>
          </p:cNvCxnSpPr>
          <p:nvPr/>
        </p:nvCxnSpPr>
        <p:spPr>
          <a:xfrm flipV="1">
            <a:off x="1583018" y="2780344"/>
            <a:ext cx="0" cy="18859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文本框 9">
            <a:extLst>
              <a:ext uri="{FF2B5EF4-FFF2-40B4-BE49-F238E27FC236}">
                <a16:creationId xmlns:a16="http://schemas.microsoft.com/office/drawing/2014/main" id="{32BAB727-60DA-18BB-FBA1-04CA1BBF10EC}"/>
              </a:ext>
            </a:extLst>
          </p:cNvPr>
          <p:cNvSpPr txBox="1"/>
          <p:nvPr/>
        </p:nvSpPr>
        <p:spPr>
          <a:xfrm>
            <a:off x="1595643" y="2609057"/>
            <a:ext cx="1465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Frequency</a:t>
            </a:r>
          </a:p>
        </p:txBody>
      </p: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4A9AA8DE-4D37-4E50-3DFA-D178DABC8D79}"/>
              </a:ext>
            </a:extLst>
          </p:cNvPr>
          <p:cNvCxnSpPr>
            <a:cxnSpLocks/>
          </p:cNvCxnSpPr>
          <p:nvPr/>
        </p:nvCxnSpPr>
        <p:spPr>
          <a:xfrm flipV="1">
            <a:off x="1823690" y="4034530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7" name="组合 6">
            <a:extLst>
              <a:ext uri="{FF2B5EF4-FFF2-40B4-BE49-F238E27FC236}">
                <a16:creationId xmlns:a16="http://schemas.microsoft.com/office/drawing/2014/main" id="{36599407-5D01-907F-CC3C-0DB88A2C1E47}"/>
              </a:ext>
            </a:extLst>
          </p:cNvPr>
          <p:cNvGrpSpPr/>
          <p:nvPr/>
        </p:nvGrpSpPr>
        <p:grpSpPr>
          <a:xfrm>
            <a:off x="1918056" y="4017686"/>
            <a:ext cx="476099" cy="648088"/>
            <a:chOff x="1918056" y="4017686"/>
            <a:chExt cx="476099" cy="648088"/>
          </a:xfrm>
        </p:grpSpPr>
        <p:cxnSp>
          <p:nvCxnSpPr>
            <p:cNvPr id="11" name="直线箭头连接符 10">
              <a:extLst>
                <a:ext uri="{FF2B5EF4-FFF2-40B4-BE49-F238E27FC236}">
                  <a16:creationId xmlns:a16="http://schemas.microsoft.com/office/drawing/2014/main" id="{397BDFEF-6840-DD1E-15DE-C2C822DD3C5E}"/>
                </a:ext>
              </a:extLst>
            </p:cNvPr>
            <p:cNvCxnSpPr>
              <a:cxnSpLocks/>
            </p:cNvCxnSpPr>
            <p:nvPr/>
          </p:nvCxnSpPr>
          <p:spPr>
            <a:xfrm>
              <a:off x="1918056" y="4020482"/>
              <a:ext cx="476099" cy="645292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矩形 12">
              <a:extLst>
                <a:ext uri="{FF2B5EF4-FFF2-40B4-BE49-F238E27FC236}">
                  <a16:creationId xmlns:a16="http://schemas.microsoft.com/office/drawing/2014/main" id="{91759D95-2DC0-D703-5BB0-9CBCA0259E7C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1918056" y="4017686"/>
              <a:ext cx="476099" cy="648088"/>
            </a:xfrm>
            <a:prstGeom prst="rect">
              <a:avLst/>
            </a:prstGeom>
            <a:noFill/>
            <a:ln w="317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48F4CD50-EED0-C960-3EDF-08DD503FC447}"/>
              </a:ext>
            </a:extLst>
          </p:cNvPr>
          <p:cNvCxnSpPr>
            <a:cxnSpLocks/>
          </p:cNvCxnSpPr>
          <p:nvPr/>
        </p:nvCxnSpPr>
        <p:spPr>
          <a:xfrm flipV="1">
            <a:off x="2299789" y="4034530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43254C40-5671-EA28-274A-D849221B6D16}"/>
              </a:ext>
            </a:extLst>
          </p:cNvPr>
          <p:cNvCxnSpPr>
            <a:cxnSpLocks/>
          </p:cNvCxnSpPr>
          <p:nvPr/>
        </p:nvCxnSpPr>
        <p:spPr>
          <a:xfrm flipV="1">
            <a:off x="2768373" y="4023667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直线箭头连接符 17">
            <a:extLst>
              <a:ext uri="{FF2B5EF4-FFF2-40B4-BE49-F238E27FC236}">
                <a16:creationId xmlns:a16="http://schemas.microsoft.com/office/drawing/2014/main" id="{4D80899F-4DB6-A68D-83B6-021A833A1EFA}"/>
              </a:ext>
            </a:extLst>
          </p:cNvPr>
          <p:cNvCxnSpPr>
            <a:cxnSpLocks/>
          </p:cNvCxnSpPr>
          <p:nvPr/>
        </p:nvCxnSpPr>
        <p:spPr>
          <a:xfrm flipV="1">
            <a:off x="3244472" y="4023667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E7EA7E85-C2C6-6D20-93FF-3ACF5A0E3C70}"/>
              </a:ext>
            </a:extLst>
          </p:cNvPr>
          <p:cNvCxnSpPr>
            <a:cxnSpLocks/>
          </p:cNvCxnSpPr>
          <p:nvPr/>
        </p:nvCxnSpPr>
        <p:spPr>
          <a:xfrm>
            <a:off x="2010331" y="4816137"/>
            <a:ext cx="636203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椭圆 19">
            <a:extLst>
              <a:ext uri="{FF2B5EF4-FFF2-40B4-BE49-F238E27FC236}">
                <a16:creationId xmlns:a16="http://schemas.microsoft.com/office/drawing/2014/main" id="{CE248FF2-6853-8E7D-75F6-B011AF6C2A63}"/>
              </a:ext>
            </a:extLst>
          </p:cNvPr>
          <p:cNvSpPr/>
          <p:nvPr/>
        </p:nvSpPr>
        <p:spPr>
          <a:xfrm>
            <a:off x="2715725" y="4509744"/>
            <a:ext cx="221673" cy="223982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1" name="文本框 20">
            <a:extLst>
              <a:ext uri="{FF2B5EF4-FFF2-40B4-BE49-F238E27FC236}">
                <a16:creationId xmlns:a16="http://schemas.microsoft.com/office/drawing/2014/main" id="{7F1FCFA2-BEED-9699-C9CB-1F47163E7977}"/>
              </a:ext>
            </a:extLst>
          </p:cNvPr>
          <p:cNvSpPr txBox="1"/>
          <p:nvPr/>
        </p:nvSpPr>
        <p:spPr>
          <a:xfrm>
            <a:off x="4155446" y="4719336"/>
            <a:ext cx="1130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57A18006-940A-A0CF-967E-CC1E2B25CCE7}"/>
              </a:ext>
            </a:extLst>
          </p:cNvPr>
          <p:cNvCxnSpPr>
            <a:cxnSpLocks/>
          </p:cNvCxnSpPr>
          <p:nvPr/>
        </p:nvCxnSpPr>
        <p:spPr>
          <a:xfrm>
            <a:off x="3007149" y="2819914"/>
            <a:ext cx="203432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文本框 30">
            <a:extLst>
              <a:ext uri="{FF2B5EF4-FFF2-40B4-BE49-F238E27FC236}">
                <a16:creationId xmlns:a16="http://schemas.microsoft.com/office/drawing/2014/main" id="{DAC39857-E237-9158-83F8-C64F9AF2AFCF}"/>
              </a:ext>
            </a:extLst>
          </p:cNvPr>
          <p:cNvSpPr txBox="1"/>
          <p:nvPr/>
        </p:nvSpPr>
        <p:spPr>
          <a:xfrm>
            <a:off x="444500" y="5490534"/>
            <a:ext cx="11303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Note: 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Even though many works attempt to recover these energy leakage, cross-channel interference and near-far effect still prevent full energy recovery.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2" name="文本框 31">
            <a:extLst>
              <a:ext uri="{FF2B5EF4-FFF2-40B4-BE49-F238E27FC236}">
                <a16:creationId xmlns:a16="http://schemas.microsoft.com/office/drawing/2014/main" id="{28CCE259-5FC0-0425-FA38-4C7DB7A6D112}"/>
              </a:ext>
            </a:extLst>
          </p:cNvPr>
          <p:cNvSpPr txBox="1"/>
          <p:nvPr/>
        </p:nvSpPr>
        <p:spPr>
          <a:xfrm>
            <a:off x="1128340" y="3919835"/>
            <a:ext cx="187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Up-chirp</a:t>
            </a:r>
            <a:endParaRPr lang="en-US" altLang="zh-CN" sz="1800" b="1" i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3" name="直线箭头连接符 32">
            <a:extLst>
              <a:ext uri="{FF2B5EF4-FFF2-40B4-BE49-F238E27FC236}">
                <a16:creationId xmlns:a16="http://schemas.microsoft.com/office/drawing/2014/main" id="{C244AA54-D05A-84AD-6DBF-A63487891039}"/>
              </a:ext>
            </a:extLst>
          </p:cNvPr>
          <p:cNvCxnSpPr>
            <a:cxnSpLocks/>
          </p:cNvCxnSpPr>
          <p:nvPr/>
        </p:nvCxnSpPr>
        <p:spPr>
          <a:xfrm flipH="1" flipV="1">
            <a:off x="2172576" y="4229207"/>
            <a:ext cx="778664" cy="220311"/>
          </a:xfrm>
          <a:prstGeom prst="straightConnector1">
            <a:avLst/>
          </a:prstGeom>
          <a:ln>
            <a:solidFill>
              <a:schemeClr val="accent4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D569398F-770E-3092-929B-8D7810107B6B}"/>
              </a:ext>
            </a:extLst>
          </p:cNvPr>
          <p:cNvSpPr txBox="1"/>
          <p:nvPr/>
        </p:nvSpPr>
        <p:spPr>
          <a:xfrm>
            <a:off x="3173629" y="2590152"/>
            <a:ext cx="2416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:SF9, BW250kHZ</a:t>
            </a:r>
          </a:p>
        </p:txBody>
      </p:sp>
      <p:grpSp>
        <p:nvGrpSpPr>
          <p:cNvPr id="40" name="组合 39">
            <a:extLst>
              <a:ext uri="{FF2B5EF4-FFF2-40B4-BE49-F238E27FC236}">
                <a16:creationId xmlns:a16="http://schemas.microsoft.com/office/drawing/2014/main" id="{104781D4-445A-E4DA-9CBD-A25139CCB654}"/>
              </a:ext>
            </a:extLst>
          </p:cNvPr>
          <p:cNvGrpSpPr/>
          <p:nvPr/>
        </p:nvGrpSpPr>
        <p:grpSpPr>
          <a:xfrm>
            <a:off x="5921482" y="2745028"/>
            <a:ext cx="4293508" cy="2515874"/>
            <a:chOff x="5921482" y="2745028"/>
            <a:chExt cx="4293508" cy="2515874"/>
          </a:xfrm>
        </p:grpSpPr>
        <p:pic>
          <p:nvPicPr>
            <p:cNvPr id="4" name="Picture 17">
              <a:extLst>
                <a:ext uri="{FF2B5EF4-FFF2-40B4-BE49-F238E27FC236}">
                  <a16:creationId xmlns:a16="http://schemas.microsoft.com/office/drawing/2014/main" id="{DD93F252-8EEA-157B-1F43-A577A8C84AD4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grayscl/>
            </a:blip>
            <a:stretch>
              <a:fillRect/>
            </a:stretch>
          </p:blipFill>
          <p:spPr>
            <a:xfrm>
              <a:off x="6401300" y="3946213"/>
              <a:ext cx="2729975" cy="727767"/>
            </a:xfrm>
            <a:prstGeom prst="rect">
              <a:avLst/>
            </a:prstGeom>
          </p:spPr>
        </p:pic>
        <p:sp>
          <p:nvSpPr>
            <p:cNvPr id="5" name="TextBox 29">
              <a:extLst>
                <a:ext uri="{FF2B5EF4-FFF2-40B4-BE49-F238E27FC236}">
                  <a16:creationId xmlns:a16="http://schemas.microsoft.com/office/drawing/2014/main" id="{23A6958F-0EDA-39E5-016D-63A784FA7E8C}"/>
                </a:ext>
              </a:extLst>
            </p:cNvPr>
            <p:cNvSpPr txBox="1"/>
            <p:nvPr/>
          </p:nvSpPr>
          <p:spPr>
            <a:xfrm rot="10800000">
              <a:off x="5921482" y="2812467"/>
              <a:ext cx="492443" cy="1637051"/>
            </a:xfrm>
            <a:prstGeom prst="rect">
              <a:avLst/>
            </a:prstGeom>
            <a:noFill/>
          </p:spPr>
          <p:txBody>
            <a:bodyPr vert="eaVert" wrap="non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Signal strength</a:t>
              </a:r>
            </a:p>
          </p:txBody>
        </p:sp>
        <p:cxnSp>
          <p:nvCxnSpPr>
            <p:cNvPr id="6" name="Straight Arrow Connector 37">
              <a:extLst>
                <a:ext uri="{FF2B5EF4-FFF2-40B4-BE49-F238E27FC236}">
                  <a16:creationId xmlns:a16="http://schemas.microsoft.com/office/drawing/2014/main" id="{72AFB8A3-4D28-E99A-54D1-C5F4C5DD4880}"/>
                </a:ext>
              </a:extLst>
            </p:cNvPr>
            <p:cNvCxnSpPr/>
            <p:nvPr/>
          </p:nvCxnSpPr>
          <p:spPr>
            <a:xfrm flipV="1">
              <a:off x="7048372" y="3911614"/>
              <a:ext cx="0" cy="740843"/>
            </a:xfrm>
            <a:prstGeom prst="straightConnector1">
              <a:avLst/>
            </a:prstGeom>
            <a:ln w="508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Arrow Connector 37">
              <a:extLst>
                <a:ext uri="{FF2B5EF4-FFF2-40B4-BE49-F238E27FC236}">
                  <a16:creationId xmlns:a16="http://schemas.microsoft.com/office/drawing/2014/main" id="{1EAD2FEB-6679-1BF4-0300-834B8B7D648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942452" y="4374904"/>
              <a:ext cx="0" cy="277553"/>
            </a:xfrm>
            <a:prstGeom prst="straightConnector1">
              <a:avLst/>
            </a:prstGeom>
            <a:ln w="508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5" name="文本框 24">
              <a:extLst>
                <a:ext uri="{FF2B5EF4-FFF2-40B4-BE49-F238E27FC236}">
                  <a16:creationId xmlns:a16="http://schemas.microsoft.com/office/drawing/2014/main" id="{2B8CE190-633A-DEFB-837A-95E7AB3707B0}"/>
                </a:ext>
              </a:extLst>
            </p:cNvPr>
            <p:cNvSpPr txBox="1"/>
            <p:nvPr/>
          </p:nvSpPr>
          <p:spPr>
            <a:xfrm>
              <a:off x="8178434" y="4891570"/>
              <a:ext cx="187960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800" b="1" i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Energy Leakage!</a:t>
              </a:r>
            </a:p>
          </p:txBody>
        </p:sp>
        <p:cxnSp>
          <p:nvCxnSpPr>
            <p:cNvPr id="26" name="直线箭头连接符 25">
              <a:extLst>
                <a:ext uri="{FF2B5EF4-FFF2-40B4-BE49-F238E27FC236}">
                  <a16:creationId xmlns:a16="http://schemas.microsoft.com/office/drawing/2014/main" id="{93A6C39C-B893-836E-8E8D-141AB3F39EC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413925" y="2745028"/>
              <a:ext cx="0" cy="1885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直线箭头连接符 27">
              <a:extLst>
                <a:ext uri="{FF2B5EF4-FFF2-40B4-BE49-F238E27FC236}">
                  <a16:creationId xmlns:a16="http://schemas.microsoft.com/office/drawing/2014/main" id="{B2712819-6023-6E7E-A0EF-9DD7E2BE71EC}"/>
                </a:ext>
              </a:extLst>
            </p:cNvPr>
            <p:cNvCxnSpPr>
              <a:cxnSpLocks/>
            </p:cNvCxnSpPr>
            <p:nvPr/>
          </p:nvCxnSpPr>
          <p:spPr>
            <a:xfrm>
              <a:off x="6397585" y="4649170"/>
              <a:ext cx="292768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29" name="图片 28" descr="图片包含 游戏机, 餐具, 盘子, 画&#10;&#10;AI 生成的内容可能不正确。">
              <a:extLst>
                <a:ext uri="{FF2B5EF4-FFF2-40B4-BE49-F238E27FC236}">
                  <a16:creationId xmlns:a16="http://schemas.microsoft.com/office/drawing/2014/main" id="{5139F494-4965-ECDF-7B22-7867B00A9E23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 rot="14744329">
              <a:off x="7890534" y="4645529"/>
              <a:ext cx="393650" cy="393650"/>
            </a:xfrm>
            <a:prstGeom prst="rect">
              <a:avLst/>
            </a:prstGeom>
          </p:spPr>
        </p:pic>
        <p:sp>
          <p:nvSpPr>
            <p:cNvPr id="30" name="文本框 29">
              <a:extLst>
                <a:ext uri="{FF2B5EF4-FFF2-40B4-BE49-F238E27FC236}">
                  <a16:creationId xmlns:a16="http://schemas.microsoft.com/office/drawing/2014/main" id="{E31A0D7E-69BF-A0C5-4C7E-B5BF6F6931AD}"/>
                </a:ext>
              </a:extLst>
            </p:cNvPr>
            <p:cNvSpPr txBox="1"/>
            <p:nvPr/>
          </p:nvSpPr>
          <p:spPr>
            <a:xfrm>
              <a:off x="9084326" y="4616082"/>
              <a:ext cx="11306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FFT bin</a:t>
              </a:r>
            </a:p>
          </p:txBody>
        </p:sp>
        <p:sp>
          <p:nvSpPr>
            <p:cNvPr id="36" name="文本框 35">
              <a:extLst>
                <a:ext uri="{FF2B5EF4-FFF2-40B4-BE49-F238E27FC236}">
                  <a16:creationId xmlns:a16="http://schemas.microsoft.com/office/drawing/2014/main" id="{0F08ECBF-4626-6BCE-256F-3A45E961BC02}"/>
                </a:ext>
              </a:extLst>
            </p:cNvPr>
            <p:cNvSpPr txBox="1"/>
            <p:nvPr/>
          </p:nvSpPr>
          <p:spPr>
            <a:xfrm>
              <a:off x="7399685" y="2847126"/>
              <a:ext cx="2171036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i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From Up-chirp </a:t>
              </a:r>
            </a:p>
            <a:p>
              <a:r>
                <a:rPr lang="en-US" altLang="zh-CN" b="1" i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&lt;SF9, BW250kHz&gt;  </a:t>
              </a:r>
              <a:endParaRPr lang="en-US" altLang="zh-CN" sz="1800" b="1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37" name="直线箭头连接符 36">
              <a:extLst>
                <a:ext uri="{FF2B5EF4-FFF2-40B4-BE49-F238E27FC236}">
                  <a16:creationId xmlns:a16="http://schemas.microsoft.com/office/drawing/2014/main" id="{97227939-81F7-9E38-F0A0-7815F24AF1D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048372" y="3151766"/>
              <a:ext cx="402105" cy="759848"/>
            </a:xfrm>
            <a:prstGeom prst="straightConnector1">
              <a:avLst/>
            </a:prstGeom>
            <a:ln>
              <a:solidFill>
                <a:schemeClr val="accent4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直线箭头连接符 38">
              <a:extLst>
                <a:ext uri="{FF2B5EF4-FFF2-40B4-BE49-F238E27FC236}">
                  <a16:creationId xmlns:a16="http://schemas.microsoft.com/office/drawing/2014/main" id="{A54B6243-0D80-E7C4-7C85-831248BB193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827042" y="3493457"/>
              <a:ext cx="115410" cy="795710"/>
            </a:xfrm>
            <a:prstGeom prst="straightConnector1">
              <a:avLst/>
            </a:prstGeom>
            <a:ln>
              <a:solidFill>
                <a:schemeClr val="accent4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组合 14">
            <a:extLst>
              <a:ext uri="{FF2B5EF4-FFF2-40B4-BE49-F238E27FC236}">
                <a16:creationId xmlns:a16="http://schemas.microsoft.com/office/drawing/2014/main" id="{2ABE083E-9563-5B38-6138-086A06B5CED9}"/>
              </a:ext>
            </a:extLst>
          </p:cNvPr>
          <p:cNvGrpSpPr/>
          <p:nvPr/>
        </p:nvGrpSpPr>
        <p:grpSpPr>
          <a:xfrm>
            <a:off x="2388517" y="4017686"/>
            <a:ext cx="476099" cy="648088"/>
            <a:chOff x="1918056" y="4017686"/>
            <a:chExt cx="476099" cy="648088"/>
          </a:xfrm>
        </p:grpSpPr>
        <p:cxnSp>
          <p:nvCxnSpPr>
            <p:cNvPr id="16" name="直线箭头连接符 15">
              <a:extLst>
                <a:ext uri="{FF2B5EF4-FFF2-40B4-BE49-F238E27FC236}">
                  <a16:creationId xmlns:a16="http://schemas.microsoft.com/office/drawing/2014/main" id="{D31F87A1-9649-94A5-3CF4-03068A5D7460}"/>
                </a:ext>
              </a:extLst>
            </p:cNvPr>
            <p:cNvCxnSpPr>
              <a:cxnSpLocks/>
            </p:cNvCxnSpPr>
            <p:nvPr/>
          </p:nvCxnSpPr>
          <p:spPr>
            <a:xfrm>
              <a:off x="1918056" y="4020482"/>
              <a:ext cx="476099" cy="645292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矩形 22">
              <a:extLst>
                <a:ext uri="{FF2B5EF4-FFF2-40B4-BE49-F238E27FC236}">
                  <a16:creationId xmlns:a16="http://schemas.microsoft.com/office/drawing/2014/main" id="{EDFCF3B9-F7A7-2FE1-7C94-F7092426DE3D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1918056" y="4017686"/>
              <a:ext cx="476099" cy="648088"/>
            </a:xfrm>
            <a:prstGeom prst="rect">
              <a:avLst/>
            </a:prstGeom>
            <a:noFill/>
            <a:ln w="317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grpSp>
        <p:nvGrpSpPr>
          <p:cNvPr id="27" name="组合 26">
            <a:extLst>
              <a:ext uri="{FF2B5EF4-FFF2-40B4-BE49-F238E27FC236}">
                <a16:creationId xmlns:a16="http://schemas.microsoft.com/office/drawing/2014/main" id="{40AEE105-155A-1B33-26FC-5AC346CB0C78}"/>
              </a:ext>
            </a:extLst>
          </p:cNvPr>
          <p:cNvGrpSpPr/>
          <p:nvPr/>
        </p:nvGrpSpPr>
        <p:grpSpPr>
          <a:xfrm>
            <a:off x="2857961" y="4017069"/>
            <a:ext cx="476099" cy="648088"/>
            <a:chOff x="1918056" y="4017686"/>
            <a:chExt cx="476099" cy="648088"/>
          </a:xfrm>
        </p:grpSpPr>
        <p:cxnSp>
          <p:nvCxnSpPr>
            <p:cNvPr id="34" name="直线箭头连接符 33">
              <a:extLst>
                <a:ext uri="{FF2B5EF4-FFF2-40B4-BE49-F238E27FC236}">
                  <a16:creationId xmlns:a16="http://schemas.microsoft.com/office/drawing/2014/main" id="{E75ADDC6-B7FC-7CBD-83AB-A1A4331FA8D4}"/>
                </a:ext>
              </a:extLst>
            </p:cNvPr>
            <p:cNvCxnSpPr>
              <a:cxnSpLocks/>
            </p:cNvCxnSpPr>
            <p:nvPr/>
          </p:nvCxnSpPr>
          <p:spPr>
            <a:xfrm>
              <a:off x="1918056" y="4020482"/>
              <a:ext cx="476099" cy="645292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8" name="矩形 37">
              <a:extLst>
                <a:ext uri="{FF2B5EF4-FFF2-40B4-BE49-F238E27FC236}">
                  <a16:creationId xmlns:a16="http://schemas.microsoft.com/office/drawing/2014/main" id="{4182FEEE-E758-E879-9707-6BF2E49C3891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1918056" y="4017686"/>
              <a:ext cx="476099" cy="648088"/>
            </a:xfrm>
            <a:prstGeom prst="rect">
              <a:avLst/>
            </a:prstGeom>
            <a:noFill/>
            <a:ln w="317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7204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B377AB5-C416-AC34-92F3-5FEB9993F6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52FBAFB8-2D24-53CB-EF89-3167623E3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E6762DA5-3F52-2030-1498-AB56DB34E8F3}"/>
              </a:ext>
            </a:extLst>
          </p:cNvPr>
          <p:cNvSpPr txBox="1"/>
          <p:nvPr/>
        </p:nvSpPr>
        <p:spPr>
          <a:xfrm>
            <a:off x="605715" y="1353024"/>
            <a:ext cx="11303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Solution #1: 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For each chirp slope, </a:t>
            </a:r>
            <a:r>
              <a:rPr lang="en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SlideLoRa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uses the maximum-duration demodulation window.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5" name="Picture 17">
            <a:extLst>
              <a:ext uri="{FF2B5EF4-FFF2-40B4-BE49-F238E27FC236}">
                <a16:creationId xmlns:a16="http://schemas.microsoft.com/office/drawing/2014/main" id="{2DDD0E77-B033-E62F-C503-066388456654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6401300" y="3946213"/>
            <a:ext cx="2729975" cy="7277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8" name="TextBox 29">
            <a:extLst>
              <a:ext uri="{FF2B5EF4-FFF2-40B4-BE49-F238E27FC236}">
                <a16:creationId xmlns:a16="http://schemas.microsoft.com/office/drawing/2014/main" id="{7C58B3ED-F954-223F-6F02-F3E0AB27531F}"/>
              </a:ext>
            </a:extLst>
          </p:cNvPr>
          <p:cNvSpPr txBox="1"/>
          <p:nvPr/>
        </p:nvSpPr>
        <p:spPr>
          <a:xfrm rot="10800000">
            <a:off x="5921482" y="2812467"/>
            <a:ext cx="492443" cy="163705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Signal strength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BB4680E4-8A37-622F-0D7D-24C886AEC92D}"/>
              </a:ext>
            </a:extLst>
          </p:cNvPr>
          <p:cNvSpPr txBox="1"/>
          <p:nvPr/>
        </p:nvSpPr>
        <p:spPr>
          <a:xfrm>
            <a:off x="3173629" y="2578577"/>
            <a:ext cx="2416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:SF9, BW250kHZ</a:t>
            </a:r>
          </a:p>
        </p:txBody>
      </p: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5ABC58D2-E06B-7B4B-5D18-5276791DDD78}"/>
              </a:ext>
            </a:extLst>
          </p:cNvPr>
          <p:cNvCxnSpPr>
            <a:cxnSpLocks/>
          </p:cNvCxnSpPr>
          <p:nvPr/>
        </p:nvCxnSpPr>
        <p:spPr>
          <a:xfrm>
            <a:off x="1570394" y="4671766"/>
            <a:ext cx="29276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23E2D3B0-1707-9700-8A32-0F40B9F2EFCB}"/>
              </a:ext>
            </a:extLst>
          </p:cNvPr>
          <p:cNvCxnSpPr>
            <a:cxnSpLocks/>
          </p:cNvCxnSpPr>
          <p:nvPr/>
        </p:nvCxnSpPr>
        <p:spPr>
          <a:xfrm flipV="1">
            <a:off x="1583018" y="2780344"/>
            <a:ext cx="0" cy="18859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文本框 12">
            <a:extLst>
              <a:ext uri="{FF2B5EF4-FFF2-40B4-BE49-F238E27FC236}">
                <a16:creationId xmlns:a16="http://schemas.microsoft.com/office/drawing/2014/main" id="{726AC018-D076-5CDA-CB6E-A36D3AF436FD}"/>
              </a:ext>
            </a:extLst>
          </p:cNvPr>
          <p:cNvSpPr txBox="1"/>
          <p:nvPr/>
        </p:nvSpPr>
        <p:spPr>
          <a:xfrm>
            <a:off x="1595643" y="2609057"/>
            <a:ext cx="1465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Frequency</a:t>
            </a:r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F8AA2B6C-C06D-8D0B-5677-2A124B8913C6}"/>
              </a:ext>
            </a:extLst>
          </p:cNvPr>
          <p:cNvCxnSpPr>
            <a:cxnSpLocks/>
          </p:cNvCxnSpPr>
          <p:nvPr/>
        </p:nvCxnSpPr>
        <p:spPr>
          <a:xfrm flipV="1">
            <a:off x="1823690" y="4034530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线箭头连接符 16">
            <a:extLst>
              <a:ext uri="{FF2B5EF4-FFF2-40B4-BE49-F238E27FC236}">
                <a16:creationId xmlns:a16="http://schemas.microsoft.com/office/drawing/2014/main" id="{19375646-42D6-1BFD-299E-B8F240642B64}"/>
              </a:ext>
            </a:extLst>
          </p:cNvPr>
          <p:cNvCxnSpPr>
            <a:cxnSpLocks/>
          </p:cNvCxnSpPr>
          <p:nvPr/>
        </p:nvCxnSpPr>
        <p:spPr>
          <a:xfrm flipV="1">
            <a:off x="2299789" y="4034530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1A584979-99A7-255A-C606-A15F9A24AFA7}"/>
              </a:ext>
            </a:extLst>
          </p:cNvPr>
          <p:cNvCxnSpPr>
            <a:cxnSpLocks/>
          </p:cNvCxnSpPr>
          <p:nvPr/>
        </p:nvCxnSpPr>
        <p:spPr>
          <a:xfrm flipV="1">
            <a:off x="2768373" y="4023667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19E63ED1-5D89-B7CD-2064-FFA22C5BA9C5}"/>
              </a:ext>
            </a:extLst>
          </p:cNvPr>
          <p:cNvCxnSpPr>
            <a:cxnSpLocks/>
          </p:cNvCxnSpPr>
          <p:nvPr/>
        </p:nvCxnSpPr>
        <p:spPr>
          <a:xfrm flipV="1">
            <a:off x="3244472" y="4023667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BE759FB5-3073-2539-2DA0-CF3A68354094}"/>
              </a:ext>
            </a:extLst>
          </p:cNvPr>
          <p:cNvCxnSpPr>
            <a:cxnSpLocks/>
          </p:cNvCxnSpPr>
          <p:nvPr/>
        </p:nvCxnSpPr>
        <p:spPr>
          <a:xfrm>
            <a:off x="2010331" y="4816137"/>
            <a:ext cx="636203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7F2A6149-7A3C-56AC-A106-ABBD1552C533}"/>
              </a:ext>
            </a:extLst>
          </p:cNvPr>
          <p:cNvSpPr txBox="1"/>
          <p:nvPr/>
        </p:nvSpPr>
        <p:spPr>
          <a:xfrm>
            <a:off x="4155446" y="4719336"/>
            <a:ext cx="1130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cxnSp>
        <p:nvCxnSpPr>
          <p:cNvPr id="25" name="直线箭头连接符 24">
            <a:extLst>
              <a:ext uri="{FF2B5EF4-FFF2-40B4-BE49-F238E27FC236}">
                <a16:creationId xmlns:a16="http://schemas.microsoft.com/office/drawing/2014/main" id="{4D34400E-5CF9-788F-3719-BDDC99F9D99E}"/>
              </a:ext>
            </a:extLst>
          </p:cNvPr>
          <p:cNvCxnSpPr>
            <a:cxnSpLocks/>
          </p:cNvCxnSpPr>
          <p:nvPr/>
        </p:nvCxnSpPr>
        <p:spPr>
          <a:xfrm>
            <a:off x="3007149" y="2819914"/>
            <a:ext cx="203432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53221BFA-6F5A-3792-4DE8-292218E476DF}"/>
              </a:ext>
            </a:extLst>
          </p:cNvPr>
          <p:cNvCxnSpPr>
            <a:cxnSpLocks/>
          </p:cNvCxnSpPr>
          <p:nvPr/>
        </p:nvCxnSpPr>
        <p:spPr>
          <a:xfrm flipV="1">
            <a:off x="6413925" y="2745028"/>
            <a:ext cx="0" cy="18859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6C6767EA-26BD-196E-F949-3939870773B5}"/>
              </a:ext>
            </a:extLst>
          </p:cNvPr>
          <p:cNvCxnSpPr>
            <a:cxnSpLocks/>
          </p:cNvCxnSpPr>
          <p:nvPr/>
        </p:nvCxnSpPr>
        <p:spPr>
          <a:xfrm>
            <a:off x="6401301" y="4636450"/>
            <a:ext cx="29276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文本框 35">
            <a:extLst>
              <a:ext uri="{FF2B5EF4-FFF2-40B4-BE49-F238E27FC236}">
                <a16:creationId xmlns:a16="http://schemas.microsoft.com/office/drawing/2014/main" id="{B53A20AC-CF19-B38F-5C17-3396C2E74C00}"/>
              </a:ext>
            </a:extLst>
          </p:cNvPr>
          <p:cNvSpPr txBox="1"/>
          <p:nvPr/>
        </p:nvSpPr>
        <p:spPr>
          <a:xfrm>
            <a:off x="9084326" y="4616082"/>
            <a:ext cx="1130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FFT bin</a:t>
            </a:r>
          </a:p>
        </p:txBody>
      </p:sp>
      <p:grpSp>
        <p:nvGrpSpPr>
          <p:cNvPr id="37" name="组合 36">
            <a:extLst>
              <a:ext uri="{FF2B5EF4-FFF2-40B4-BE49-F238E27FC236}">
                <a16:creationId xmlns:a16="http://schemas.microsoft.com/office/drawing/2014/main" id="{CC1E0516-C1FF-B089-9392-8A0C999127A0}"/>
              </a:ext>
            </a:extLst>
          </p:cNvPr>
          <p:cNvGrpSpPr/>
          <p:nvPr/>
        </p:nvGrpSpPr>
        <p:grpSpPr>
          <a:xfrm>
            <a:off x="1583020" y="3429000"/>
            <a:ext cx="954817" cy="1256781"/>
            <a:chOff x="984644" y="4932200"/>
            <a:chExt cx="1095880" cy="1264330"/>
          </a:xfrm>
        </p:grpSpPr>
        <p:cxnSp>
          <p:nvCxnSpPr>
            <p:cNvPr id="38" name="直线箭头连接符 37">
              <a:extLst>
                <a:ext uri="{FF2B5EF4-FFF2-40B4-BE49-F238E27FC236}">
                  <a16:creationId xmlns:a16="http://schemas.microsoft.com/office/drawing/2014/main" id="{7F3AEA76-3B38-F54E-2DB1-94C5BD2C8841}"/>
                </a:ext>
              </a:extLst>
            </p:cNvPr>
            <p:cNvCxnSpPr>
              <a:cxnSpLocks/>
            </p:cNvCxnSpPr>
            <p:nvPr/>
          </p:nvCxnSpPr>
          <p:spPr>
            <a:xfrm>
              <a:off x="997015" y="4932200"/>
              <a:ext cx="1047126" cy="1264329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9" name="矩形 38">
              <a:extLst>
                <a:ext uri="{FF2B5EF4-FFF2-40B4-BE49-F238E27FC236}">
                  <a16:creationId xmlns:a16="http://schemas.microsoft.com/office/drawing/2014/main" id="{E6DAE894-7F64-66BE-6C29-CC1C9E94975E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984644" y="4932761"/>
              <a:ext cx="1095880" cy="1263769"/>
            </a:xfrm>
            <a:prstGeom prst="rect">
              <a:avLst/>
            </a:prstGeom>
            <a:noFill/>
            <a:ln w="317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cxnSp>
        <p:nvCxnSpPr>
          <p:cNvPr id="43" name="Straight Arrow Connector 37">
            <a:extLst>
              <a:ext uri="{FF2B5EF4-FFF2-40B4-BE49-F238E27FC236}">
                <a16:creationId xmlns:a16="http://schemas.microsoft.com/office/drawing/2014/main" id="{491FE176-0958-FAE9-DCC7-A3AC06DDCDFF}"/>
              </a:ext>
            </a:extLst>
          </p:cNvPr>
          <p:cNvCxnSpPr>
            <a:cxnSpLocks/>
          </p:cNvCxnSpPr>
          <p:nvPr/>
        </p:nvCxnSpPr>
        <p:spPr>
          <a:xfrm flipV="1">
            <a:off x="7007732" y="3642952"/>
            <a:ext cx="0" cy="1015980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文本框 45">
            <a:extLst>
              <a:ext uri="{FF2B5EF4-FFF2-40B4-BE49-F238E27FC236}">
                <a16:creationId xmlns:a16="http://schemas.microsoft.com/office/drawing/2014/main" id="{276392CF-BC7E-FB6C-93CC-1EC84A3FE543}"/>
              </a:ext>
            </a:extLst>
          </p:cNvPr>
          <p:cNvSpPr txBox="1"/>
          <p:nvPr/>
        </p:nvSpPr>
        <p:spPr>
          <a:xfrm>
            <a:off x="150440" y="3919835"/>
            <a:ext cx="187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Up-chirp</a:t>
            </a:r>
            <a:endParaRPr lang="en-US" altLang="zh-CN" sz="1800" b="1" i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7" name="Straight Arrow Connector 37">
            <a:extLst>
              <a:ext uri="{FF2B5EF4-FFF2-40B4-BE49-F238E27FC236}">
                <a16:creationId xmlns:a16="http://schemas.microsoft.com/office/drawing/2014/main" id="{2FD2AD78-2E67-3EE3-22F4-543BC113F545}"/>
              </a:ext>
            </a:extLst>
          </p:cNvPr>
          <p:cNvCxnSpPr>
            <a:cxnSpLocks/>
          </p:cNvCxnSpPr>
          <p:nvPr/>
        </p:nvCxnSpPr>
        <p:spPr>
          <a:xfrm flipV="1">
            <a:off x="8491092" y="4120587"/>
            <a:ext cx="0" cy="526385"/>
          </a:xfrm>
          <a:prstGeom prst="straightConnector1">
            <a:avLst/>
          </a:prstGeom>
          <a:ln w="508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直线箭头连接符 49">
            <a:extLst>
              <a:ext uri="{FF2B5EF4-FFF2-40B4-BE49-F238E27FC236}">
                <a16:creationId xmlns:a16="http://schemas.microsoft.com/office/drawing/2014/main" id="{C89E755A-8DD3-1109-1DBC-7E67FF85327D}"/>
              </a:ext>
            </a:extLst>
          </p:cNvPr>
          <p:cNvCxnSpPr>
            <a:cxnSpLocks/>
          </p:cNvCxnSpPr>
          <p:nvPr/>
        </p:nvCxnSpPr>
        <p:spPr>
          <a:xfrm flipH="1" flipV="1">
            <a:off x="1194676" y="4229207"/>
            <a:ext cx="778664" cy="220311"/>
          </a:xfrm>
          <a:prstGeom prst="straightConnector1">
            <a:avLst/>
          </a:prstGeom>
          <a:ln>
            <a:solidFill>
              <a:schemeClr val="accent4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文本框 52">
            <a:extLst>
              <a:ext uri="{FF2B5EF4-FFF2-40B4-BE49-F238E27FC236}">
                <a16:creationId xmlns:a16="http://schemas.microsoft.com/office/drawing/2014/main" id="{2D272A7D-6DE2-3CF1-BC23-CC2CF610EB21}"/>
              </a:ext>
            </a:extLst>
          </p:cNvPr>
          <p:cNvSpPr txBox="1"/>
          <p:nvPr/>
        </p:nvSpPr>
        <p:spPr>
          <a:xfrm>
            <a:off x="357230" y="4881655"/>
            <a:ext cx="18796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Up-chirp</a:t>
            </a:r>
            <a:endParaRPr lang="en-US" altLang="zh-CN" sz="1800" b="1" i="1" dirty="0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4" name="直线箭头连接符 53">
            <a:extLst>
              <a:ext uri="{FF2B5EF4-FFF2-40B4-BE49-F238E27FC236}">
                <a16:creationId xmlns:a16="http://schemas.microsoft.com/office/drawing/2014/main" id="{F36F2098-A446-AF1C-A521-723D2E11CA85}"/>
              </a:ext>
            </a:extLst>
          </p:cNvPr>
          <p:cNvCxnSpPr>
            <a:cxnSpLocks/>
          </p:cNvCxnSpPr>
          <p:nvPr/>
        </p:nvCxnSpPr>
        <p:spPr>
          <a:xfrm flipH="1">
            <a:off x="1640708" y="4589475"/>
            <a:ext cx="725533" cy="357689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B097CB46-85A1-6298-70F2-193ABA427B41}"/>
              </a:ext>
            </a:extLst>
          </p:cNvPr>
          <p:cNvSpPr txBox="1"/>
          <p:nvPr/>
        </p:nvSpPr>
        <p:spPr>
          <a:xfrm>
            <a:off x="9172988" y="3642952"/>
            <a:ext cx="226716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second Up-chirp</a:t>
            </a:r>
          </a:p>
          <a:p>
            <a:r>
              <a:rPr lang="en-US" altLang="zh-CN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&lt;SF11, BW500kHz&gt;</a:t>
            </a:r>
            <a:endParaRPr lang="en-US" altLang="zh-CN" sz="1800" b="1" i="1" dirty="0">
              <a:solidFill>
                <a:schemeClr val="accent2">
                  <a:lumMod val="60000"/>
                  <a:lumOff val="40000"/>
                </a:schemeClr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8" name="直线箭头连接符 57">
            <a:extLst>
              <a:ext uri="{FF2B5EF4-FFF2-40B4-BE49-F238E27FC236}">
                <a16:creationId xmlns:a16="http://schemas.microsoft.com/office/drawing/2014/main" id="{91252726-BFC3-E541-C768-F533199688A8}"/>
              </a:ext>
            </a:extLst>
          </p:cNvPr>
          <p:cNvCxnSpPr>
            <a:cxnSpLocks/>
          </p:cNvCxnSpPr>
          <p:nvPr/>
        </p:nvCxnSpPr>
        <p:spPr>
          <a:xfrm flipV="1">
            <a:off x="8491092" y="3806488"/>
            <a:ext cx="736200" cy="314099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63D0479A-35D7-CEB7-353F-F35CC037C870}"/>
              </a:ext>
            </a:extLst>
          </p:cNvPr>
          <p:cNvSpPr txBox="1"/>
          <p:nvPr/>
        </p:nvSpPr>
        <p:spPr>
          <a:xfrm>
            <a:off x="7399685" y="2847126"/>
            <a:ext cx="217103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From first Up-chirp </a:t>
            </a:r>
          </a:p>
          <a:p>
            <a:r>
              <a:rPr lang="en-US" altLang="zh-CN" b="1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&lt;SF9, BW250kHz&gt;  </a:t>
            </a:r>
            <a:endParaRPr lang="en-US" altLang="zh-CN" sz="1800" b="1" i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1" name="直线箭头连接符 60">
            <a:extLst>
              <a:ext uri="{FF2B5EF4-FFF2-40B4-BE49-F238E27FC236}">
                <a16:creationId xmlns:a16="http://schemas.microsoft.com/office/drawing/2014/main" id="{3FAA00D2-B312-3209-49D6-A1A6A9E40AE1}"/>
              </a:ext>
            </a:extLst>
          </p:cNvPr>
          <p:cNvCxnSpPr>
            <a:cxnSpLocks/>
          </p:cNvCxnSpPr>
          <p:nvPr/>
        </p:nvCxnSpPr>
        <p:spPr>
          <a:xfrm flipV="1">
            <a:off x="7020356" y="3151766"/>
            <a:ext cx="430121" cy="484952"/>
          </a:xfrm>
          <a:prstGeom prst="straightConnector1">
            <a:avLst/>
          </a:prstGeom>
          <a:ln>
            <a:solidFill>
              <a:schemeClr val="accent4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4" name="文本框 63">
            <a:extLst>
              <a:ext uri="{FF2B5EF4-FFF2-40B4-BE49-F238E27FC236}">
                <a16:creationId xmlns:a16="http://schemas.microsoft.com/office/drawing/2014/main" id="{1B5FEC37-BC99-240E-6F40-DAAC4C9E04AF}"/>
              </a:ext>
            </a:extLst>
          </p:cNvPr>
          <p:cNvSpPr txBox="1"/>
          <p:nvPr/>
        </p:nvSpPr>
        <p:spPr>
          <a:xfrm>
            <a:off x="444500" y="5490534"/>
            <a:ext cx="11303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Note: 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With the extended window, small-SF chirps are fully covered with their energy concentrated into a stable FFT bin, while packets sharing the same chirp slope can be detected simultaneously, enabling scalability to thousands of logical channels.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758640AA-D0B1-125D-C281-6C94053958C9}"/>
              </a:ext>
            </a:extLst>
          </p:cNvPr>
          <p:cNvSpPr txBox="1"/>
          <p:nvPr/>
        </p:nvSpPr>
        <p:spPr>
          <a:xfrm>
            <a:off x="3175742" y="2918080"/>
            <a:ext cx="24169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:SF11, BW500kHZ</a:t>
            </a:r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B985E2A4-0EA0-00B3-680A-FD3E443BEA0B}"/>
              </a:ext>
            </a:extLst>
          </p:cNvPr>
          <p:cNvCxnSpPr>
            <a:cxnSpLocks/>
          </p:cNvCxnSpPr>
          <p:nvPr/>
        </p:nvCxnSpPr>
        <p:spPr>
          <a:xfrm>
            <a:off x="3009262" y="3159417"/>
            <a:ext cx="203432" cy="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7785497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A8508F-558F-7A18-FC40-94AED10A76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B76A761A-161F-AA36-4CC5-7C653B20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008BD5E4-B471-9A2D-845E-42839FBA52AC}"/>
              </a:ext>
            </a:extLst>
          </p:cNvPr>
          <p:cNvSpPr txBox="1"/>
          <p:nvPr/>
        </p:nvSpPr>
        <p:spPr>
          <a:xfrm>
            <a:off x="605715" y="1353024"/>
            <a:ext cx="11303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Solution #2: </a:t>
            </a:r>
            <a:r>
              <a:rPr lang="en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SlideLoRa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uses fine-grained sliding demodulation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" name="直线箭头连接符 3">
            <a:extLst>
              <a:ext uri="{FF2B5EF4-FFF2-40B4-BE49-F238E27FC236}">
                <a16:creationId xmlns:a16="http://schemas.microsoft.com/office/drawing/2014/main" id="{80435001-25B2-B425-765A-4293558B4845}"/>
              </a:ext>
            </a:extLst>
          </p:cNvPr>
          <p:cNvCxnSpPr>
            <a:cxnSpLocks/>
          </p:cNvCxnSpPr>
          <p:nvPr/>
        </p:nvCxnSpPr>
        <p:spPr>
          <a:xfrm>
            <a:off x="273308" y="3971993"/>
            <a:ext cx="238862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线箭头连接符 4">
            <a:extLst>
              <a:ext uri="{FF2B5EF4-FFF2-40B4-BE49-F238E27FC236}">
                <a16:creationId xmlns:a16="http://schemas.microsoft.com/office/drawing/2014/main" id="{06867112-E963-6131-9F61-F21C5A3E6711}"/>
              </a:ext>
            </a:extLst>
          </p:cNvPr>
          <p:cNvCxnSpPr>
            <a:cxnSpLocks/>
          </p:cNvCxnSpPr>
          <p:nvPr/>
        </p:nvCxnSpPr>
        <p:spPr>
          <a:xfrm flipV="1">
            <a:off x="283608" y="2554084"/>
            <a:ext cx="0" cy="141383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CB7683C7-7100-81FF-C911-D6B044F845BD}"/>
              </a:ext>
            </a:extLst>
          </p:cNvPr>
          <p:cNvSpPr txBox="1"/>
          <p:nvPr/>
        </p:nvSpPr>
        <p:spPr>
          <a:xfrm>
            <a:off x="293906" y="2425678"/>
            <a:ext cx="143680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Frequency</a:t>
            </a:r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CE28597B-56E0-8B12-7143-F9E7374F2B2A}"/>
              </a:ext>
            </a:extLst>
          </p:cNvPr>
          <p:cNvCxnSpPr>
            <a:cxnSpLocks/>
          </p:cNvCxnSpPr>
          <p:nvPr/>
        </p:nvCxnSpPr>
        <p:spPr>
          <a:xfrm flipV="1">
            <a:off x="479966" y="3494288"/>
            <a:ext cx="388437" cy="48177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C7A9CBE2-ED3F-E578-CD81-09DCA5FF1A04}"/>
              </a:ext>
            </a:extLst>
          </p:cNvPr>
          <p:cNvCxnSpPr>
            <a:cxnSpLocks/>
          </p:cNvCxnSpPr>
          <p:nvPr/>
        </p:nvCxnSpPr>
        <p:spPr>
          <a:xfrm flipV="1">
            <a:off x="868403" y="3494288"/>
            <a:ext cx="388437" cy="48177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直线箭头连接符 10">
            <a:extLst>
              <a:ext uri="{FF2B5EF4-FFF2-40B4-BE49-F238E27FC236}">
                <a16:creationId xmlns:a16="http://schemas.microsoft.com/office/drawing/2014/main" id="{13A73B2E-087D-F68F-5F37-6BFA4B96B7B0}"/>
              </a:ext>
            </a:extLst>
          </p:cNvPr>
          <p:cNvCxnSpPr>
            <a:cxnSpLocks/>
          </p:cNvCxnSpPr>
          <p:nvPr/>
        </p:nvCxnSpPr>
        <p:spPr>
          <a:xfrm flipV="1">
            <a:off x="1250710" y="3486144"/>
            <a:ext cx="388437" cy="48177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92E7B056-F9A1-4EAF-6E06-310D9650886E}"/>
              </a:ext>
            </a:extLst>
          </p:cNvPr>
          <p:cNvCxnSpPr>
            <a:cxnSpLocks/>
          </p:cNvCxnSpPr>
          <p:nvPr/>
        </p:nvCxnSpPr>
        <p:spPr>
          <a:xfrm flipV="1">
            <a:off x="1639147" y="3486144"/>
            <a:ext cx="388437" cy="48177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2B0072DE-60C8-288F-1AD0-16FB3070D23A}"/>
              </a:ext>
            </a:extLst>
          </p:cNvPr>
          <p:cNvCxnSpPr>
            <a:cxnSpLocks/>
          </p:cNvCxnSpPr>
          <p:nvPr/>
        </p:nvCxnSpPr>
        <p:spPr>
          <a:xfrm>
            <a:off x="632242" y="4080222"/>
            <a:ext cx="519062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文本框 13">
            <a:extLst>
              <a:ext uri="{FF2B5EF4-FFF2-40B4-BE49-F238E27FC236}">
                <a16:creationId xmlns:a16="http://schemas.microsoft.com/office/drawing/2014/main" id="{1755E07C-D256-333B-5DA1-25F7A2871D71}"/>
              </a:ext>
            </a:extLst>
          </p:cNvPr>
          <p:cNvSpPr txBox="1"/>
          <p:nvPr/>
        </p:nvSpPr>
        <p:spPr>
          <a:xfrm>
            <a:off x="2382388" y="4007654"/>
            <a:ext cx="922481" cy="2999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grpSp>
        <p:nvGrpSpPr>
          <p:cNvPr id="17" name="组合 16">
            <a:extLst>
              <a:ext uri="{FF2B5EF4-FFF2-40B4-BE49-F238E27FC236}">
                <a16:creationId xmlns:a16="http://schemas.microsoft.com/office/drawing/2014/main" id="{3AEE93C4-4777-DA0E-6A12-922F6612DF45}"/>
              </a:ext>
            </a:extLst>
          </p:cNvPr>
          <p:cNvGrpSpPr/>
          <p:nvPr/>
        </p:nvGrpSpPr>
        <p:grpSpPr>
          <a:xfrm>
            <a:off x="283609" y="3040351"/>
            <a:ext cx="779012" cy="942149"/>
            <a:chOff x="984644" y="4932200"/>
            <a:chExt cx="1095880" cy="1264330"/>
          </a:xfrm>
        </p:grpSpPr>
        <p:cxnSp>
          <p:nvCxnSpPr>
            <p:cNvPr id="18" name="直线箭头连接符 17">
              <a:extLst>
                <a:ext uri="{FF2B5EF4-FFF2-40B4-BE49-F238E27FC236}">
                  <a16:creationId xmlns:a16="http://schemas.microsoft.com/office/drawing/2014/main" id="{D1571F9D-88A4-32DB-192E-DDB7DBEE17EA}"/>
                </a:ext>
              </a:extLst>
            </p:cNvPr>
            <p:cNvCxnSpPr>
              <a:cxnSpLocks/>
            </p:cNvCxnSpPr>
            <p:nvPr/>
          </p:nvCxnSpPr>
          <p:spPr>
            <a:xfrm>
              <a:off x="997015" y="4932200"/>
              <a:ext cx="1047126" cy="1264329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矩形 18">
              <a:extLst>
                <a:ext uri="{FF2B5EF4-FFF2-40B4-BE49-F238E27FC236}">
                  <a16:creationId xmlns:a16="http://schemas.microsoft.com/office/drawing/2014/main" id="{0679A5C9-5A1F-5229-21CC-78CDD0AF590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984644" y="4932761"/>
              <a:ext cx="1095880" cy="1263769"/>
            </a:xfrm>
            <a:prstGeom prst="rect">
              <a:avLst/>
            </a:prstGeom>
            <a:noFill/>
            <a:ln w="317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30" name="Picture 17">
            <a:extLst>
              <a:ext uri="{FF2B5EF4-FFF2-40B4-BE49-F238E27FC236}">
                <a16:creationId xmlns:a16="http://schemas.microsoft.com/office/drawing/2014/main" id="{D02894ED-7402-82C6-42D1-10C3120FCA5D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3228071" y="3468503"/>
            <a:ext cx="2035968" cy="6318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31" name="TextBox 29">
            <a:extLst>
              <a:ext uri="{FF2B5EF4-FFF2-40B4-BE49-F238E27FC236}">
                <a16:creationId xmlns:a16="http://schemas.microsoft.com/office/drawing/2014/main" id="{ABC4B199-295A-FF9C-BE21-D5EC4551332D}"/>
              </a:ext>
            </a:extLst>
          </p:cNvPr>
          <p:cNvSpPr txBox="1"/>
          <p:nvPr/>
        </p:nvSpPr>
        <p:spPr>
          <a:xfrm rot="10800000">
            <a:off x="2778671" y="2554084"/>
            <a:ext cx="367255" cy="142122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Signal strength</a:t>
            </a:r>
          </a:p>
        </p:txBody>
      </p: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4EC368FE-947B-3F16-FEC2-21B492360050}"/>
              </a:ext>
            </a:extLst>
          </p:cNvPr>
          <p:cNvCxnSpPr>
            <a:cxnSpLocks/>
          </p:cNvCxnSpPr>
          <p:nvPr/>
        </p:nvCxnSpPr>
        <p:spPr>
          <a:xfrm flipV="1">
            <a:off x="3237486" y="2437253"/>
            <a:ext cx="0" cy="16373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直线箭头连接符 33">
            <a:extLst>
              <a:ext uri="{FF2B5EF4-FFF2-40B4-BE49-F238E27FC236}">
                <a16:creationId xmlns:a16="http://schemas.microsoft.com/office/drawing/2014/main" id="{5E79A3F7-6A2A-4E8C-D1D9-9E6627CE3A06}"/>
              </a:ext>
            </a:extLst>
          </p:cNvPr>
          <p:cNvCxnSpPr>
            <a:cxnSpLocks/>
          </p:cNvCxnSpPr>
          <p:nvPr/>
        </p:nvCxnSpPr>
        <p:spPr>
          <a:xfrm>
            <a:off x="3228071" y="4067742"/>
            <a:ext cx="21834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文本框 34">
            <a:extLst>
              <a:ext uri="{FF2B5EF4-FFF2-40B4-BE49-F238E27FC236}">
                <a16:creationId xmlns:a16="http://schemas.microsoft.com/office/drawing/2014/main" id="{5F3BCB91-C4D6-D2F2-3697-64D2C7AF0B2D}"/>
              </a:ext>
            </a:extLst>
          </p:cNvPr>
          <p:cNvSpPr txBox="1"/>
          <p:nvPr/>
        </p:nvSpPr>
        <p:spPr>
          <a:xfrm>
            <a:off x="4770918" y="4060925"/>
            <a:ext cx="1566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FFT bin</a:t>
            </a:r>
          </a:p>
        </p:txBody>
      </p:sp>
      <p:cxnSp>
        <p:nvCxnSpPr>
          <p:cNvPr id="36" name="Straight Arrow Connector 37">
            <a:extLst>
              <a:ext uri="{FF2B5EF4-FFF2-40B4-BE49-F238E27FC236}">
                <a16:creationId xmlns:a16="http://schemas.microsoft.com/office/drawing/2014/main" id="{84E15D58-40D8-968E-C81E-B5D6CD991C80}"/>
              </a:ext>
            </a:extLst>
          </p:cNvPr>
          <p:cNvCxnSpPr>
            <a:cxnSpLocks/>
          </p:cNvCxnSpPr>
          <p:nvPr/>
        </p:nvCxnSpPr>
        <p:spPr>
          <a:xfrm flipV="1">
            <a:off x="3680337" y="3205223"/>
            <a:ext cx="0" cy="882037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7">
            <a:extLst>
              <a:ext uri="{FF2B5EF4-FFF2-40B4-BE49-F238E27FC236}">
                <a16:creationId xmlns:a16="http://schemas.microsoft.com/office/drawing/2014/main" id="{4A43D8CE-1F48-5EE5-0FD6-17C6452EB43A}"/>
              </a:ext>
            </a:extLst>
          </p:cNvPr>
          <p:cNvCxnSpPr>
            <a:cxnSpLocks/>
          </p:cNvCxnSpPr>
          <p:nvPr/>
        </p:nvCxnSpPr>
        <p:spPr>
          <a:xfrm flipV="1">
            <a:off x="4786602" y="3628370"/>
            <a:ext cx="0" cy="448507"/>
          </a:xfrm>
          <a:prstGeom prst="straightConnector1">
            <a:avLst/>
          </a:prstGeom>
          <a:ln w="508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直线箭头连接符 37">
            <a:extLst>
              <a:ext uri="{FF2B5EF4-FFF2-40B4-BE49-F238E27FC236}">
                <a16:creationId xmlns:a16="http://schemas.microsoft.com/office/drawing/2014/main" id="{B1EE56C1-CA55-3F95-90D3-C6B3EFAE0AC2}"/>
              </a:ext>
            </a:extLst>
          </p:cNvPr>
          <p:cNvCxnSpPr>
            <a:cxnSpLocks/>
          </p:cNvCxnSpPr>
          <p:nvPr/>
        </p:nvCxnSpPr>
        <p:spPr>
          <a:xfrm flipV="1">
            <a:off x="4798604" y="3378793"/>
            <a:ext cx="148467" cy="295273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文本框 38">
            <a:extLst>
              <a:ext uri="{FF2B5EF4-FFF2-40B4-BE49-F238E27FC236}">
                <a16:creationId xmlns:a16="http://schemas.microsoft.com/office/drawing/2014/main" id="{5F516981-FDD0-ED1A-6E84-4B95A0A7AAE4}"/>
              </a:ext>
            </a:extLst>
          </p:cNvPr>
          <p:cNvSpPr txBox="1"/>
          <p:nvPr/>
        </p:nvSpPr>
        <p:spPr>
          <a:xfrm>
            <a:off x="3972650" y="2514316"/>
            <a:ext cx="22333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symbol</a:t>
            </a:r>
          </a:p>
        </p:txBody>
      </p: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41DD19F4-4E3A-ED3D-9AB4-2EFC4C7CEFD9}"/>
              </a:ext>
            </a:extLst>
          </p:cNvPr>
          <p:cNvCxnSpPr>
            <a:cxnSpLocks/>
          </p:cNvCxnSpPr>
          <p:nvPr/>
        </p:nvCxnSpPr>
        <p:spPr>
          <a:xfrm flipV="1">
            <a:off x="3689752" y="2778793"/>
            <a:ext cx="320777" cy="421018"/>
          </a:xfrm>
          <a:prstGeom prst="straightConnector1">
            <a:avLst/>
          </a:prstGeom>
          <a:ln>
            <a:solidFill>
              <a:schemeClr val="accent4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2" name="圆角矩形 41">
            <a:extLst>
              <a:ext uri="{FF2B5EF4-FFF2-40B4-BE49-F238E27FC236}">
                <a16:creationId xmlns:a16="http://schemas.microsoft.com/office/drawing/2014/main" id="{BC9611D6-F0E9-6FB0-44AD-9A482E22CB0E}"/>
              </a:ext>
            </a:extLst>
          </p:cNvPr>
          <p:cNvSpPr/>
          <p:nvPr/>
        </p:nvSpPr>
        <p:spPr>
          <a:xfrm>
            <a:off x="46300" y="2191377"/>
            <a:ext cx="5973930" cy="2641564"/>
          </a:xfrm>
          <a:prstGeom prst="roundRect">
            <a:avLst>
              <a:gd name="adj" fmla="val 5769"/>
            </a:avLst>
          </a:prstGeom>
          <a:noFill/>
          <a:ln>
            <a:solidFill>
              <a:srgbClr val="61084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43" name="文本框 42">
            <a:extLst>
              <a:ext uri="{FF2B5EF4-FFF2-40B4-BE49-F238E27FC236}">
                <a16:creationId xmlns:a16="http://schemas.microsoft.com/office/drawing/2014/main" id="{D27DF1B0-C9CA-81EC-9F7F-BC22AA1254AE}"/>
              </a:ext>
            </a:extLst>
          </p:cNvPr>
          <p:cNvSpPr txBox="1"/>
          <p:nvPr/>
        </p:nvSpPr>
        <p:spPr>
          <a:xfrm>
            <a:off x="2555234" y="4379106"/>
            <a:ext cx="1670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#1</a:t>
            </a:r>
          </a:p>
        </p:txBody>
      </p:sp>
      <p:grpSp>
        <p:nvGrpSpPr>
          <p:cNvPr id="44" name="组合 43">
            <a:extLst>
              <a:ext uri="{FF2B5EF4-FFF2-40B4-BE49-F238E27FC236}">
                <a16:creationId xmlns:a16="http://schemas.microsoft.com/office/drawing/2014/main" id="{D800FD8E-357E-365B-6332-EF986A4CBA46}"/>
              </a:ext>
            </a:extLst>
          </p:cNvPr>
          <p:cNvGrpSpPr/>
          <p:nvPr/>
        </p:nvGrpSpPr>
        <p:grpSpPr>
          <a:xfrm>
            <a:off x="6363975" y="2425678"/>
            <a:ext cx="3031561" cy="1881920"/>
            <a:chOff x="1535670" y="2088196"/>
            <a:chExt cx="3715716" cy="2510389"/>
          </a:xfrm>
        </p:grpSpPr>
        <p:cxnSp>
          <p:nvCxnSpPr>
            <p:cNvPr id="45" name="直线箭头连接符 44">
              <a:extLst>
                <a:ext uri="{FF2B5EF4-FFF2-40B4-BE49-F238E27FC236}">
                  <a16:creationId xmlns:a16="http://schemas.microsoft.com/office/drawing/2014/main" id="{4986F361-236F-D3A0-5DDC-3C4DF6E593CE}"/>
                </a:ext>
              </a:extLst>
            </p:cNvPr>
            <p:cNvCxnSpPr>
              <a:cxnSpLocks/>
            </p:cNvCxnSpPr>
            <p:nvPr/>
          </p:nvCxnSpPr>
          <p:spPr>
            <a:xfrm>
              <a:off x="1535670" y="4150905"/>
              <a:ext cx="2927684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直线箭头连接符 45">
              <a:extLst>
                <a:ext uri="{FF2B5EF4-FFF2-40B4-BE49-F238E27FC236}">
                  <a16:creationId xmlns:a16="http://schemas.microsoft.com/office/drawing/2014/main" id="{3708BF9F-5DE5-B6C7-2736-FE849AC662D9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548294" y="2259483"/>
              <a:ext cx="0" cy="188599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7" name="文本框 46">
              <a:extLst>
                <a:ext uri="{FF2B5EF4-FFF2-40B4-BE49-F238E27FC236}">
                  <a16:creationId xmlns:a16="http://schemas.microsoft.com/office/drawing/2014/main" id="{E07337FB-639F-01C5-38CE-FE5F6F8DCB12}"/>
                </a:ext>
              </a:extLst>
            </p:cNvPr>
            <p:cNvSpPr txBox="1"/>
            <p:nvPr/>
          </p:nvSpPr>
          <p:spPr>
            <a:xfrm>
              <a:off x="1560917" y="2088196"/>
              <a:ext cx="1761055" cy="53372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Frequency</a:t>
              </a:r>
            </a:p>
          </p:txBody>
        </p:sp>
        <p:cxnSp>
          <p:nvCxnSpPr>
            <p:cNvPr id="48" name="直线箭头连接符 47">
              <a:extLst>
                <a:ext uri="{FF2B5EF4-FFF2-40B4-BE49-F238E27FC236}">
                  <a16:creationId xmlns:a16="http://schemas.microsoft.com/office/drawing/2014/main" id="{8F82CA94-4763-FFD6-7197-8D4D29CF9C5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788966" y="3513669"/>
              <a:ext cx="476099" cy="6426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直线箭头连接符 48">
              <a:extLst>
                <a:ext uri="{FF2B5EF4-FFF2-40B4-BE49-F238E27FC236}">
                  <a16:creationId xmlns:a16="http://schemas.microsoft.com/office/drawing/2014/main" id="{A7DB5B42-B8AA-3B07-2D07-B422F118B70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265065" y="3513669"/>
              <a:ext cx="476099" cy="6426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直线箭头连接符 49">
              <a:extLst>
                <a:ext uri="{FF2B5EF4-FFF2-40B4-BE49-F238E27FC236}">
                  <a16:creationId xmlns:a16="http://schemas.microsoft.com/office/drawing/2014/main" id="{807D6CC6-C6DC-A7F3-DE1F-391FBB09944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733649" y="3502806"/>
              <a:ext cx="476099" cy="6426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直线箭头连接符 50">
              <a:extLst>
                <a:ext uri="{FF2B5EF4-FFF2-40B4-BE49-F238E27FC236}">
                  <a16:creationId xmlns:a16="http://schemas.microsoft.com/office/drawing/2014/main" id="{A1DFB56F-ABED-119A-E29B-B66ADF2F55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209748" y="3502806"/>
              <a:ext cx="476099" cy="642668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直线箭头连接符 51">
              <a:extLst>
                <a:ext uri="{FF2B5EF4-FFF2-40B4-BE49-F238E27FC236}">
                  <a16:creationId xmlns:a16="http://schemas.microsoft.com/office/drawing/2014/main" id="{DE65E321-666D-84C1-8FBC-DEBE48FA35C4}"/>
                </a:ext>
              </a:extLst>
            </p:cNvPr>
            <p:cNvCxnSpPr>
              <a:cxnSpLocks/>
            </p:cNvCxnSpPr>
            <p:nvPr/>
          </p:nvCxnSpPr>
          <p:spPr>
            <a:xfrm>
              <a:off x="1975607" y="4295276"/>
              <a:ext cx="636203" cy="0"/>
            </a:xfrm>
            <a:prstGeom prst="straightConnector1">
              <a:avLst/>
            </a:prstGeom>
            <a:ln w="38100">
              <a:solidFill>
                <a:schemeClr val="tx1"/>
              </a:solidFill>
              <a:prstDash val="sysDash"/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3" name="文本框 52">
              <a:extLst>
                <a:ext uri="{FF2B5EF4-FFF2-40B4-BE49-F238E27FC236}">
                  <a16:creationId xmlns:a16="http://schemas.microsoft.com/office/drawing/2014/main" id="{C8E1FA69-02B9-85D9-FD46-20FE4D85318B}"/>
                </a:ext>
              </a:extLst>
            </p:cNvPr>
            <p:cNvSpPr txBox="1"/>
            <p:nvPr/>
          </p:nvSpPr>
          <p:spPr>
            <a:xfrm>
              <a:off x="4120722" y="4198475"/>
              <a:ext cx="113066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Time</a:t>
              </a:r>
            </a:p>
          </p:txBody>
        </p:sp>
        <p:grpSp>
          <p:nvGrpSpPr>
            <p:cNvPr id="54" name="组合 53">
              <a:extLst>
                <a:ext uri="{FF2B5EF4-FFF2-40B4-BE49-F238E27FC236}">
                  <a16:creationId xmlns:a16="http://schemas.microsoft.com/office/drawing/2014/main" id="{5E1936FB-E056-6E7F-E65E-96784669C5E1}"/>
                </a:ext>
              </a:extLst>
            </p:cNvPr>
            <p:cNvGrpSpPr/>
            <p:nvPr/>
          </p:nvGrpSpPr>
          <p:grpSpPr>
            <a:xfrm>
              <a:off x="1690072" y="2908139"/>
              <a:ext cx="954818" cy="1256780"/>
              <a:chOff x="1147365" y="4932200"/>
              <a:chExt cx="1095880" cy="1264329"/>
            </a:xfrm>
          </p:grpSpPr>
          <p:cxnSp>
            <p:nvCxnSpPr>
              <p:cNvPr id="55" name="直线箭头连接符 54">
                <a:extLst>
                  <a:ext uri="{FF2B5EF4-FFF2-40B4-BE49-F238E27FC236}">
                    <a16:creationId xmlns:a16="http://schemas.microsoft.com/office/drawing/2014/main" id="{7986184F-F4A8-D986-DABA-B6284A4F5B72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176125" y="4932200"/>
                <a:ext cx="1047126" cy="1264329"/>
              </a:xfrm>
              <a:prstGeom prst="straightConnector1">
                <a:avLst/>
              </a:prstGeom>
              <a:ln w="38100">
                <a:solidFill>
                  <a:schemeClr val="bg1">
                    <a:lumMod val="65000"/>
                  </a:schemeClr>
                </a:solidFill>
                <a:tailEnd type="non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6" name="矩形 55">
                <a:extLst>
                  <a:ext uri="{FF2B5EF4-FFF2-40B4-BE49-F238E27FC236}">
                    <a16:creationId xmlns:a16="http://schemas.microsoft.com/office/drawing/2014/main" id="{E049DAEB-D362-4359-C6E5-EE737BBE409E}"/>
                  </a:ext>
                </a:extLst>
              </p:cNvPr>
              <p:cNvSpPr/>
              <p:nvPr>
                <p:custDataLst>
                  <p:tags r:id="rId1"/>
                </p:custDataLst>
              </p:nvPr>
            </p:nvSpPr>
            <p:spPr>
              <a:xfrm>
                <a:off x="1147365" y="4932760"/>
                <a:ext cx="1095880" cy="1263769"/>
              </a:xfrm>
              <a:prstGeom prst="rect">
                <a:avLst/>
              </a:prstGeom>
              <a:noFill/>
              <a:ln w="31750">
                <a:solidFill>
                  <a:schemeClr val="bg1">
                    <a:lumMod val="6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58" name="Picture 17">
            <a:extLst>
              <a:ext uri="{FF2B5EF4-FFF2-40B4-BE49-F238E27FC236}">
                <a16:creationId xmlns:a16="http://schemas.microsoft.com/office/drawing/2014/main" id="{C78747A9-0508-B141-68B3-36E212256190}"/>
              </a:ext>
            </a:extLst>
          </p:cNvPr>
          <p:cNvPicPr>
            <a:picLocks noChangeAspect="1"/>
          </p:cNvPicPr>
          <p:nvPr/>
        </p:nvPicPr>
        <p:blipFill>
          <a:blip r:embed="rId5">
            <a:grayscl/>
          </a:blip>
          <a:stretch>
            <a:fillRect/>
          </a:stretch>
        </p:blipFill>
        <p:spPr>
          <a:xfrm>
            <a:off x="9318738" y="3468503"/>
            <a:ext cx="2035968" cy="63182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9" name="TextBox 29">
            <a:extLst>
              <a:ext uri="{FF2B5EF4-FFF2-40B4-BE49-F238E27FC236}">
                <a16:creationId xmlns:a16="http://schemas.microsoft.com/office/drawing/2014/main" id="{4A654F76-6114-623D-3705-FF6D3D09D138}"/>
              </a:ext>
            </a:extLst>
          </p:cNvPr>
          <p:cNvSpPr txBox="1"/>
          <p:nvPr/>
        </p:nvSpPr>
        <p:spPr>
          <a:xfrm rot="10800000">
            <a:off x="8869338" y="2554084"/>
            <a:ext cx="367255" cy="1421229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Signal strength</a:t>
            </a:r>
          </a:p>
        </p:txBody>
      </p:sp>
      <p:cxnSp>
        <p:nvCxnSpPr>
          <p:cNvPr id="60" name="直线箭头连接符 59">
            <a:extLst>
              <a:ext uri="{FF2B5EF4-FFF2-40B4-BE49-F238E27FC236}">
                <a16:creationId xmlns:a16="http://schemas.microsoft.com/office/drawing/2014/main" id="{9CC6E80E-FAE4-93E5-1F56-257CCDD9159B}"/>
              </a:ext>
            </a:extLst>
          </p:cNvPr>
          <p:cNvCxnSpPr>
            <a:cxnSpLocks/>
          </p:cNvCxnSpPr>
          <p:nvPr/>
        </p:nvCxnSpPr>
        <p:spPr>
          <a:xfrm flipV="1">
            <a:off x="9328153" y="2437253"/>
            <a:ext cx="0" cy="163734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1" name="直线箭头连接符 60">
            <a:extLst>
              <a:ext uri="{FF2B5EF4-FFF2-40B4-BE49-F238E27FC236}">
                <a16:creationId xmlns:a16="http://schemas.microsoft.com/office/drawing/2014/main" id="{C86B5D7C-973E-2675-E5D5-AEACD7D673A8}"/>
              </a:ext>
            </a:extLst>
          </p:cNvPr>
          <p:cNvCxnSpPr>
            <a:cxnSpLocks/>
          </p:cNvCxnSpPr>
          <p:nvPr/>
        </p:nvCxnSpPr>
        <p:spPr>
          <a:xfrm>
            <a:off x="9318738" y="4067742"/>
            <a:ext cx="2183416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2" name="文本框 61">
            <a:extLst>
              <a:ext uri="{FF2B5EF4-FFF2-40B4-BE49-F238E27FC236}">
                <a16:creationId xmlns:a16="http://schemas.microsoft.com/office/drawing/2014/main" id="{EBF6E367-CA54-4F4C-CD98-58458164A047}"/>
              </a:ext>
            </a:extLst>
          </p:cNvPr>
          <p:cNvSpPr txBox="1"/>
          <p:nvPr/>
        </p:nvSpPr>
        <p:spPr>
          <a:xfrm>
            <a:off x="10861585" y="4060925"/>
            <a:ext cx="1566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FFT bin</a:t>
            </a:r>
          </a:p>
        </p:txBody>
      </p:sp>
      <p:cxnSp>
        <p:nvCxnSpPr>
          <p:cNvPr id="63" name="Straight Arrow Connector 37">
            <a:extLst>
              <a:ext uri="{FF2B5EF4-FFF2-40B4-BE49-F238E27FC236}">
                <a16:creationId xmlns:a16="http://schemas.microsoft.com/office/drawing/2014/main" id="{C6CDDEA2-0455-631B-4899-D9F911930CD4}"/>
              </a:ext>
            </a:extLst>
          </p:cNvPr>
          <p:cNvCxnSpPr>
            <a:cxnSpLocks/>
          </p:cNvCxnSpPr>
          <p:nvPr/>
        </p:nvCxnSpPr>
        <p:spPr>
          <a:xfrm flipV="1">
            <a:off x="9886752" y="3205223"/>
            <a:ext cx="0" cy="882037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Arrow Connector 37">
            <a:extLst>
              <a:ext uri="{FF2B5EF4-FFF2-40B4-BE49-F238E27FC236}">
                <a16:creationId xmlns:a16="http://schemas.microsoft.com/office/drawing/2014/main" id="{7C6CD72B-4927-716C-9EE3-3DDC2B041F00}"/>
              </a:ext>
            </a:extLst>
          </p:cNvPr>
          <p:cNvCxnSpPr>
            <a:cxnSpLocks/>
          </p:cNvCxnSpPr>
          <p:nvPr/>
        </p:nvCxnSpPr>
        <p:spPr>
          <a:xfrm flipV="1">
            <a:off x="10993017" y="3494288"/>
            <a:ext cx="0" cy="582589"/>
          </a:xfrm>
          <a:prstGeom prst="straightConnector1">
            <a:avLst/>
          </a:prstGeom>
          <a:ln w="508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文本框 65">
            <a:extLst>
              <a:ext uri="{FF2B5EF4-FFF2-40B4-BE49-F238E27FC236}">
                <a16:creationId xmlns:a16="http://schemas.microsoft.com/office/drawing/2014/main" id="{B726E85C-E2EF-BCDE-EE1B-10D311D0CCBE}"/>
              </a:ext>
            </a:extLst>
          </p:cNvPr>
          <p:cNvSpPr txBox="1"/>
          <p:nvPr/>
        </p:nvSpPr>
        <p:spPr>
          <a:xfrm>
            <a:off x="10220766" y="2277008"/>
            <a:ext cx="206868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symbol </a:t>
            </a:r>
          </a:p>
          <a:p>
            <a:r>
              <a:rPr lang="en-US" altLang="zh-CN" b="1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It move with fixed</a:t>
            </a:r>
          </a:p>
          <a:p>
            <a:r>
              <a:rPr lang="en-US" altLang="zh-CN" b="1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offset  </a:t>
            </a:r>
            <a:endParaRPr lang="en-US" altLang="zh-CN" sz="1800" b="1" i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7" name="直线箭头连接符 66">
            <a:extLst>
              <a:ext uri="{FF2B5EF4-FFF2-40B4-BE49-F238E27FC236}">
                <a16:creationId xmlns:a16="http://schemas.microsoft.com/office/drawing/2014/main" id="{CD148FA8-00B9-8C21-F48A-DCC9A801039A}"/>
              </a:ext>
            </a:extLst>
          </p:cNvPr>
          <p:cNvCxnSpPr>
            <a:cxnSpLocks/>
          </p:cNvCxnSpPr>
          <p:nvPr/>
        </p:nvCxnSpPr>
        <p:spPr>
          <a:xfrm flipV="1">
            <a:off x="9886752" y="2765520"/>
            <a:ext cx="320777" cy="421018"/>
          </a:xfrm>
          <a:prstGeom prst="straightConnector1">
            <a:avLst/>
          </a:prstGeom>
          <a:ln>
            <a:solidFill>
              <a:schemeClr val="accent4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8" name="圆角矩形 67">
            <a:extLst>
              <a:ext uri="{FF2B5EF4-FFF2-40B4-BE49-F238E27FC236}">
                <a16:creationId xmlns:a16="http://schemas.microsoft.com/office/drawing/2014/main" id="{41DAF34D-706F-FC8A-D46E-5CDFBBC78B91}"/>
              </a:ext>
            </a:extLst>
          </p:cNvPr>
          <p:cNvSpPr/>
          <p:nvPr/>
        </p:nvSpPr>
        <p:spPr>
          <a:xfrm>
            <a:off x="6136967" y="2191377"/>
            <a:ext cx="5973930" cy="2641564"/>
          </a:xfrm>
          <a:prstGeom prst="roundRect">
            <a:avLst>
              <a:gd name="adj" fmla="val 5769"/>
            </a:avLst>
          </a:prstGeom>
          <a:noFill/>
          <a:ln>
            <a:solidFill>
              <a:srgbClr val="610846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69" name="文本框 68">
            <a:extLst>
              <a:ext uri="{FF2B5EF4-FFF2-40B4-BE49-F238E27FC236}">
                <a16:creationId xmlns:a16="http://schemas.microsoft.com/office/drawing/2014/main" id="{BF3D5D96-9773-A136-F82F-03B07524E591}"/>
              </a:ext>
            </a:extLst>
          </p:cNvPr>
          <p:cNvSpPr txBox="1"/>
          <p:nvPr/>
        </p:nvSpPr>
        <p:spPr>
          <a:xfrm>
            <a:off x="8645901" y="4379106"/>
            <a:ext cx="16703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#2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6901475A-6EB0-A468-83E2-F70F0D4E08AB}"/>
              </a:ext>
            </a:extLst>
          </p:cNvPr>
          <p:cNvSpPr txBox="1"/>
          <p:nvPr/>
        </p:nvSpPr>
        <p:spPr>
          <a:xfrm>
            <a:off x="6700398" y="4086177"/>
            <a:ext cx="15838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i="1" dirty="0">
                <a:latin typeface="Calibri" panose="020F0502020204030204" pitchFamily="34" charset="0"/>
                <a:cs typeface="Calibri" panose="020F0502020204030204" pitchFamily="34" charset="0"/>
              </a:rPr>
              <a:t>Sliding with </a:t>
            </a:r>
            <a:r>
              <a:rPr lang="en-US" altLang="zh-CN" sz="20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fine-grained!</a:t>
            </a:r>
          </a:p>
        </p:txBody>
      </p:sp>
      <p:cxnSp>
        <p:nvCxnSpPr>
          <p:cNvPr id="74" name="直线箭头连接符 73">
            <a:extLst>
              <a:ext uri="{FF2B5EF4-FFF2-40B4-BE49-F238E27FC236}">
                <a16:creationId xmlns:a16="http://schemas.microsoft.com/office/drawing/2014/main" id="{5F9D1BEE-F954-5A95-DB34-F3FABB62D14E}"/>
              </a:ext>
            </a:extLst>
          </p:cNvPr>
          <p:cNvCxnSpPr>
            <a:cxnSpLocks/>
          </p:cNvCxnSpPr>
          <p:nvPr/>
        </p:nvCxnSpPr>
        <p:spPr>
          <a:xfrm>
            <a:off x="10017325" y="3450238"/>
            <a:ext cx="298970" cy="0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8" name="文本框 77">
            <a:extLst>
              <a:ext uri="{FF2B5EF4-FFF2-40B4-BE49-F238E27FC236}">
                <a16:creationId xmlns:a16="http://schemas.microsoft.com/office/drawing/2014/main" id="{339F1FEA-B57E-3075-2F2B-6CE4865E6DB3}"/>
              </a:ext>
            </a:extLst>
          </p:cNvPr>
          <p:cNvSpPr txBox="1"/>
          <p:nvPr/>
        </p:nvSpPr>
        <p:spPr>
          <a:xfrm>
            <a:off x="4311121" y="3059668"/>
            <a:ext cx="160906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symbol</a:t>
            </a:r>
          </a:p>
        </p:txBody>
      </p:sp>
      <p:cxnSp>
        <p:nvCxnSpPr>
          <p:cNvPr id="81" name="直线箭头连接符 80">
            <a:extLst>
              <a:ext uri="{FF2B5EF4-FFF2-40B4-BE49-F238E27FC236}">
                <a16:creationId xmlns:a16="http://schemas.microsoft.com/office/drawing/2014/main" id="{F8FAD292-966B-6182-6AF7-E577A65E9491}"/>
              </a:ext>
            </a:extLst>
          </p:cNvPr>
          <p:cNvCxnSpPr>
            <a:cxnSpLocks/>
          </p:cNvCxnSpPr>
          <p:nvPr/>
        </p:nvCxnSpPr>
        <p:spPr>
          <a:xfrm flipV="1">
            <a:off x="10975378" y="3323075"/>
            <a:ext cx="186600" cy="188350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2" name="文本框 81">
            <a:extLst>
              <a:ext uri="{FF2B5EF4-FFF2-40B4-BE49-F238E27FC236}">
                <a16:creationId xmlns:a16="http://schemas.microsoft.com/office/drawing/2014/main" id="{BF7678EE-FCFD-00F3-6A0B-5016B2768C71}"/>
              </a:ext>
            </a:extLst>
          </p:cNvPr>
          <p:cNvSpPr txBox="1"/>
          <p:nvPr/>
        </p:nvSpPr>
        <p:spPr>
          <a:xfrm>
            <a:off x="10862853" y="2837251"/>
            <a:ext cx="160906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Move with fixed offset</a:t>
            </a:r>
          </a:p>
        </p:txBody>
      </p:sp>
      <p:cxnSp>
        <p:nvCxnSpPr>
          <p:cNvPr id="84" name="直线箭头连接符 83">
            <a:extLst>
              <a:ext uri="{FF2B5EF4-FFF2-40B4-BE49-F238E27FC236}">
                <a16:creationId xmlns:a16="http://schemas.microsoft.com/office/drawing/2014/main" id="{31349114-3510-09F6-D448-7576A11B614B}"/>
              </a:ext>
            </a:extLst>
          </p:cNvPr>
          <p:cNvCxnSpPr>
            <a:cxnSpLocks/>
          </p:cNvCxnSpPr>
          <p:nvPr/>
        </p:nvCxnSpPr>
        <p:spPr>
          <a:xfrm>
            <a:off x="11088642" y="3718368"/>
            <a:ext cx="298970" cy="0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4" name="文本框 113">
            <a:extLst>
              <a:ext uri="{FF2B5EF4-FFF2-40B4-BE49-F238E27FC236}">
                <a16:creationId xmlns:a16="http://schemas.microsoft.com/office/drawing/2014/main" id="{D6BC187B-B8C2-0457-FC76-79713C8D6C49}"/>
              </a:ext>
            </a:extLst>
          </p:cNvPr>
          <p:cNvSpPr txBox="1"/>
          <p:nvPr/>
        </p:nvSpPr>
        <p:spPr>
          <a:xfrm>
            <a:off x="368730" y="5294938"/>
            <a:ext cx="11303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Note: 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When the demodulation window slides forward by a small step, the FFT peak of the same symbol shifts by a fixed bin offset determined by the step-to-window ratio.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39B63E7-36BE-6312-0882-E3F104F36BCB}"/>
                  </a:ext>
                </a:extLst>
              </p:cNvPr>
              <p:cNvSpPr txBox="1"/>
              <p:nvPr/>
            </p:nvSpPr>
            <p:spPr>
              <a:xfrm>
                <a:off x="10121619" y="3128858"/>
                <a:ext cx="5361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kumimoji="1" lang="en-US" altLang="zh-CN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𝑏𝑖𝑛</m:t>
                      </m:r>
                    </m:oMath>
                  </m:oMathPara>
                </a14:m>
                <a:endParaRPr kumimoji="1"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9" name="文本框 8">
                <a:extLst>
                  <a:ext uri="{FF2B5EF4-FFF2-40B4-BE49-F238E27FC236}">
                    <a16:creationId xmlns:a16="http://schemas.microsoft.com/office/drawing/2014/main" id="{D39B63E7-36BE-6312-0882-E3F104F36BC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21619" y="3128858"/>
                <a:ext cx="536172" cy="276999"/>
              </a:xfrm>
              <a:prstGeom prst="rect">
                <a:avLst/>
              </a:prstGeom>
              <a:blipFill>
                <a:blip r:embed="rId6"/>
                <a:stretch>
                  <a:fillRect l="-6818" r="-6818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36B75AF-3940-7308-3C04-CC845054974B}"/>
                  </a:ext>
                </a:extLst>
              </p:cNvPr>
              <p:cNvSpPr txBox="1"/>
              <p:nvPr/>
            </p:nvSpPr>
            <p:spPr>
              <a:xfrm>
                <a:off x="11168765" y="3421245"/>
                <a:ext cx="5361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kumimoji="1" lang="en-US" altLang="zh-CN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𝑏𝑖𝑛</m:t>
                      </m:r>
                    </m:oMath>
                  </m:oMathPara>
                </a14:m>
                <a:endParaRPr kumimoji="1"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10" name="文本框 9">
                <a:extLst>
                  <a:ext uri="{FF2B5EF4-FFF2-40B4-BE49-F238E27FC236}">
                    <a16:creationId xmlns:a16="http://schemas.microsoft.com/office/drawing/2014/main" id="{A36B75AF-3940-7308-3C04-CC845054974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168765" y="3421245"/>
                <a:ext cx="536172" cy="276999"/>
              </a:xfrm>
              <a:prstGeom prst="rect">
                <a:avLst/>
              </a:prstGeom>
              <a:blipFill>
                <a:blip r:embed="rId7"/>
                <a:stretch>
                  <a:fillRect l="-6977" r="-9302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5" name="文本框 14">
            <a:extLst>
              <a:ext uri="{FF2B5EF4-FFF2-40B4-BE49-F238E27FC236}">
                <a16:creationId xmlns:a16="http://schemas.microsoft.com/office/drawing/2014/main" id="{D484A2A0-9B68-9A58-DE62-86D09162E267}"/>
              </a:ext>
            </a:extLst>
          </p:cNvPr>
          <p:cNvSpPr txBox="1"/>
          <p:nvPr/>
        </p:nvSpPr>
        <p:spPr>
          <a:xfrm>
            <a:off x="2006600" y="30861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kumimoji="1"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405795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2.96296E-6 L 0.08099 -0.00023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49" y="-2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F7C744-3D3A-6DCD-68EE-D462C46DD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E5950920-9AB5-A114-C21F-E0B9A56DC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89369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</p:txBody>
      </p:sp>
      <p:sp>
        <p:nvSpPr>
          <p:cNvPr id="114" name="文本框 113">
            <a:extLst>
              <a:ext uri="{FF2B5EF4-FFF2-40B4-BE49-F238E27FC236}">
                <a16:creationId xmlns:a16="http://schemas.microsoft.com/office/drawing/2014/main" id="{020F2B8A-8606-A757-43C4-21DF46C30284}"/>
              </a:ext>
            </a:extLst>
          </p:cNvPr>
          <p:cNvSpPr txBox="1"/>
          <p:nvPr/>
        </p:nvSpPr>
        <p:spPr>
          <a:xfrm>
            <a:off x="545458" y="5242412"/>
            <a:ext cx="11303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Note: 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With continuous fine-grained sliding, FFT peaks of the same chirp move with a fixed offset, forming a clear trajectory. </a:t>
            </a:r>
            <a:r>
              <a:rPr lang="en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SlideLoRa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tracks these trajectories across steps to recover symbol features under low SNR.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文本框 56">
            <a:extLst>
              <a:ext uri="{FF2B5EF4-FFF2-40B4-BE49-F238E27FC236}">
                <a16:creationId xmlns:a16="http://schemas.microsoft.com/office/drawing/2014/main" id="{6D2D12A0-2D48-BA83-DD6D-9ED1C2431C48}"/>
              </a:ext>
            </a:extLst>
          </p:cNvPr>
          <p:cNvSpPr txBox="1"/>
          <p:nvPr/>
        </p:nvSpPr>
        <p:spPr>
          <a:xfrm>
            <a:off x="4300837" y="2935647"/>
            <a:ext cx="1566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FFT bin</a:t>
            </a:r>
          </a:p>
        </p:txBody>
      </p:sp>
      <p:pic>
        <p:nvPicPr>
          <p:cNvPr id="9" name="Picture 17">
            <a:extLst>
              <a:ext uri="{FF2B5EF4-FFF2-40B4-BE49-F238E27FC236}">
                <a16:creationId xmlns:a16="http://schemas.microsoft.com/office/drawing/2014/main" id="{0508C338-C1F0-97AC-8679-A693E126D8B3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722174" y="2471403"/>
            <a:ext cx="1528820" cy="474451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10" name="TextBox 29">
            <a:extLst>
              <a:ext uri="{FF2B5EF4-FFF2-40B4-BE49-F238E27FC236}">
                <a16:creationId xmlns:a16="http://schemas.microsoft.com/office/drawing/2014/main" id="{2C89E869-77CC-8A3D-DA3E-C511ED39AD9E}"/>
              </a:ext>
            </a:extLst>
          </p:cNvPr>
          <p:cNvSpPr txBox="1"/>
          <p:nvPr/>
        </p:nvSpPr>
        <p:spPr>
          <a:xfrm rot="10800000">
            <a:off x="330016" y="1552349"/>
            <a:ext cx="430887" cy="1323376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1600" dirty="0">
                <a:latin typeface="Calibri" panose="020F0502020204030204" pitchFamily="34" charset="0"/>
                <a:cs typeface="Calibri" panose="020F0502020204030204" pitchFamily="34" charset="0"/>
              </a:rPr>
              <a:t>Signal strength</a:t>
            </a:r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6134B5DA-AC91-C817-CECE-1DA6FA6F5106}"/>
              </a:ext>
            </a:extLst>
          </p:cNvPr>
          <p:cNvCxnSpPr>
            <a:cxnSpLocks/>
          </p:cNvCxnSpPr>
          <p:nvPr/>
        </p:nvCxnSpPr>
        <p:spPr>
          <a:xfrm flipV="1">
            <a:off x="729243" y="1697010"/>
            <a:ext cx="0" cy="12295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A81C4D14-A068-1D06-23DF-EF98B25622E7}"/>
              </a:ext>
            </a:extLst>
          </p:cNvPr>
          <p:cNvCxnSpPr>
            <a:cxnSpLocks/>
          </p:cNvCxnSpPr>
          <p:nvPr/>
        </p:nvCxnSpPr>
        <p:spPr>
          <a:xfrm>
            <a:off x="722174" y="2921388"/>
            <a:ext cx="163954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文本框 19">
            <a:extLst>
              <a:ext uri="{FF2B5EF4-FFF2-40B4-BE49-F238E27FC236}">
                <a16:creationId xmlns:a16="http://schemas.microsoft.com/office/drawing/2014/main" id="{1EF589D7-C632-C0D1-687B-EE24178C4A26}"/>
              </a:ext>
            </a:extLst>
          </p:cNvPr>
          <p:cNvSpPr txBox="1"/>
          <p:nvPr/>
        </p:nvSpPr>
        <p:spPr>
          <a:xfrm>
            <a:off x="1880706" y="2916269"/>
            <a:ext cx="1176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FFT bin</a:t>
            </a:r>
          </a:p>
        </p:txBody>
      </p:sp>
      <p:cxnSp>
        <p:nvCxnSpPr>
          <p:cNvPr id="21" name="Straight Arrow Connector 37">
            <a:extLst>
              <a:ext uri="{FF2B5EF4-FFF2-40B4-BE49-F238E27FC236}">
                <a16:creationId xmlns:a16="http://schemas.microsoft.com/office/drawing/2014/main" id="{A56844C7-0D7D-2D76-0AE4-5B73EF4CD220}"/>
              </a:ext>
            </a:extLst>
          </p:cNvPr>
          <p:cNvCxnSpPr>
            <a:cxnSpLocks/>
          </p:cNvCxnSpPr>
          <p:nvPr/>
        </p:nvCxnSpPr>
        <p:spPr>
          <a:xfrm flipV="1">
            <a:off x="1061783" y="2273699"/>
            <a:ext cx="0" cy="662345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37">
            <a:extLst>
              <a:ext uri="{FF2B5EF4-FFF2-40B4-BE49-F238E27FC236}">
                <a16:creationId xmlns:a16="http://schemas.microsoft.com/office/drawing/2014/main" id="{2A863207-ECC9-154A-D1DE-861F975A8B85}"/>
              </a:ext>
            </a:extLst>
          </p:cNvPr>
          <p:cNvCxnSpPr>
            <a:cxnSpLocks/>
          </p:cNvCxnSpPr>
          <p:nvPr/>
        </p:nvCxnSpPr>
        <p:spPr>
          <a:xfrm flipV="1">
            <a:off x="1892484" y="2591451"/>
            <a:ext cx="0" cy="336796"/>
          </a:xfrm>
          <a:prstGeom prst="straightConnector1">
            <a:avLst/>
          </a:prstGeom>
          <a:ln w="50800">
            <a:solidFill>
              <a:schemeClr val="accent2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ED760B9B-D211-53E5-E178-F394C8E2105A}"/>
              </a:ext>
            </a:extLst>
          </p:cNvPr>
          <p:cNvCxnSpPr>
            <a:cxnSpLocks/>
          </p:cNvCxnSpPr>
          <p:nvPr/>
        </p:nvCxnSpPr>
        <p:spPr>
          <a:xfrm flipV="1">
            <a:off x="1901496" y="2404037"/>
            <a:ext cx="111485" cy="221728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文本框 23">
            <a:extLst>
              <a:ext uri="{FF2B5EF4-FFF2-40B4-BE49-F238E27FC236}">
                <a16:creationId xmlns:a16="http://schemas.microsoft.com/office/drawing/2014/main" id="{40BDC2C9-B5F4-A4BB-E1B0-7C3807DA89EF}"/>
              </a:ext>
            </a:extLst>
          </p:cNvPr>
          <p:cNvSpPr txBox="1"/>
          <p:nvPr/>
        </p:nvSpPr>
        <p:spPr>
          <a:xfrm>
            <a:off x="1217469" y="1627828"/>
            <a:ext cx="187346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symbol </a:t>
            </a:r>
          </a:p>
        </p:txBody>
      </p: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18AC9F9C-77FF-1DCA-0D38-36B7A7DD9308}"/>
              </a:ext>
            </a:extLst>
          </p:cNvPr>
          <p:cNvCxnSpPr>
            <a:cxnSpLocks/>
          </p:cNvCxnSpPr>
          <p:nvPr/>
        </p:nvCxnSpPr>
        <p:spPr>
          <a:xfrm flipV="1">
            <a:off x="1068853" y="1953481"/>
            <a:ext cx="240873" cy="316154"/>
          </a:xfrm>
          <a:prstGeom prst="straightConnector1">
            <a:avLst/>
          </a:prstGeom>
          <a:ln>
            <a:solidFill>
              <a:schemeClr val="accent4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8" name="Picture 17">
            <a:extLst>
              <a:ext uri="{FF2B5EF4-FFF2-40B4-BE49-F238E27FC236}">
                <a16:creationId xmlns:a16="http://schemas.microsoft.com/office/drawing/2014/main" id="{5B8B4FC3-EB69-5A51-8437-DBB15169AC4B}"/>
              </a:ext>
            </a:extLst>
          </p:cNvPr>
          <p:cNvPicPr>
            <a:picLocks noChangeAspect="1"/>
          </p:cNvPicPr>
          <p:nvPr/>
        </p:nvPicPr>
        <p:blipFill>
          <a:blip r:embed="rId3">
            <a:grayscl/>
          </a:blip>
          <a:stretch>
            <a:fillRect/>
          </a:stretch>
        </p:blipFill>
        <p:spPr>
          <a:xfrm>
            <a:off x="3031709" y="2471403"/>
            <a:ext cx="1528820" cy="474451"/>
          </a:xfrm>
          <a:prstGeom prst="rect">
            <a:avLst/>
          </a:prstGeom>
          <a:solidFill>
            <a:schemeClr val="bg1"/>
          </a:solidFill>
        </p:spPr>
      </p:pic>
      <p:cxnSp>
        <p:nvCxnSpPr>
          <p:cNvPr id="33" name="直线箭头连接符 32">
            <a:extLst>
              <a:ext uri="{FF2B5EF4-FFF2-40B4-BE49-F238E27FC236}">
                <a16:creationId xmlns:a16="http://schemas.microsoft.com/office/drawing/2014/main" id="{AEE9CB96-0FE2-E721-38EE-3E9CAEFCBFF6}"/>
              </a:ext>
            </a:extLst>
          </p:cNvPr>
          <p:cNvCxnSpPr>
            <a:cxnSpLocks/>
          </p:cNvCxnSpPr>
          <p:nvPr/>
        </p:nvCxnSpPr>
        <p:spPr>
          <a:xfrm flipV="1">
            <a:off x="3038779" y="1697010"/>
            <a:ext cx="0" cy="122953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A6845A42-F554-14BA-62D5-4711BD9F3525}"/>
              </a:ext>
            </a:extLst>
          </p:cNvPr>
          <p:cNvCxnSpPr>
            <a:cxnSpLocks/>
          </p:cNvCxnSpPr>
          <p:nvPr/>
        </p:nvCxnSpPr>
        <p:spPr>
          <a:xfrm>
            <a:off x="3031709" y="2921388"/>
            <a:ext cx="1639540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5" name="Straight Arrow Connector 37">
            <a:extLst>
              <a:ext uri="{FF2B5EF4-FFF2-40B4-BE49-F238E27FC236}">
                <a16:creationId xmlns:a16="http://schemas.microsoft.com/office/drawing/2014/main" id="{0ECFF62E-92EE-45B6-0B39-63FC2FBEDBA8}"/>
              </a:ext>
            </a:extLst>
          </p:cNvPr>
          <p:cNvCxnSpPr>
            <a:cxnSpLocks/>
          </p:cNvCxnSpPr>
          <p:nvPr/>
        </p:nvCxnSpPr>
        <p:spPr>
          <a:xfrm flipV="1">
            <a:off x="3458235" y="2273699"/>
            <a:ext cx="0" cy="662345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Arrow Connector 37">
            <a:extLst>
              <a:ext uri="{FF2B5EF4-FFF2-40B4-BE49-F238E27FC236}">
                <a16:creationId xmlns:a16="http://schemas.microsoft.com/office/drawing/2014/main" id="{E123C6B3-C01A-A081-C48E-064F9D7D6AA0}"/>
              </a:ext>
            </a:extLst>
          </p:cNvPr>
          <p:cNvCxnSpPr>
            <a:cxnSpLocks/>
          </p:cNvCxnSpPr>
          <p:nvPr/>
        </p:nvCxnSpPr>
        <p:spPr>
          <a:xfrm flipV="1">
            <a:off x="4288936" y="2514901"/>
            <a:ext cx="0" cy="413346"/>
          </a:xfrm>
          <a:prstGeom prst="straightConnector1">
            <a:avLst/>
          </a:prstGeom>
          <a:ln w="50800">
            <a:solidFill>
              <a:srgbClr val="F2AA8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直线箭头连接符 70">
            <a:extLst>
              <a:ext uri="{FF2B5EF4-FFF2-40B4-BE49-F238E27FC236}">
                <a16:creationId xmlns:a16="http://schemas.microsoft.com/office/drawing/2014/main" id="{A79228D3-108A-B871-2BD9-0015B0699830}"/>
              </a:ext>
            </a:extLst>
          </p:cNvPr>
          <p:cNvCxnSpPr>
            <a:cxnSpLocks/>
          </p:cNvCxnSpPr>
          <p:nvPr/>
        </p:nvCxnSpPr>
        <p:spPr>
          <a:xfrm flipV="1">
            <a:off x="4300837" y="2218131"/>
            <a:ext cx="77905" cy="356131"/>
          </a:xfrm>
          <a:prstGeom prst="straightConnector1">
            <a:avLst/>
          </a:prstGeom>
          <a:ln>
            <a:solidFill>
              <a:schemeClr val="accent2">
                <a:lumMod val="60000"/>
                <a:lumOff val="40000"/>
              </a:schemeClr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直线箭头连接符 74">
            <a:extLst>
              <a:ext uri="{FF2B5EF4-FFF2-40B4-BE49-F238E27FC236}">
                <a16:creationId xmlns:a16="http://schemas.microsoft.com/office/drawing/2014/main" id="{F555F0A4-E08E-61AF-83C6-583229BBB766}"/>
              </a:ext>
            </a:extLst>
          </p:cNvPr>
          <p:cNvCxnSpPr>
            <a:cxnSpLocks/>
          </p:cNvCxnSpPr>
          <p:nvPr/>
        </p:nvCxnSpPr>
        <p:spPr>
          <a:xfrm flipV="1">
            <a:off x="3456613" y="1880650"/>
            <a:ext cx="156271" cy="388985"/>
          </a:xfrm>
          <a:prstGeom prst="straightConnector1">
            <a:avLst/>
          </a:prstGeom>
          <a:ln>
            <a:solidFill>
              <a:schemeClr val="accent4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7" name="文本框 96">
            <a:extLst>
              <a:ext uri="{FF2B5EF4-FFF2-40B4-BE49-F238E27FC236}">
                <a16:creationId xmlns:a16="http://schemas.microsoft.com/office/drawing/2014/main" id="{191B1AA9-5627-9AF8-E1A5-F1BFC0F5E57A}"/>
              </a:ext>
            </a:extLst>
          </p:cNvPr>
          <p:cNvSpPr txBox="1"/>
          <p:nvPr/>
        </p:nvSpPr>
        <p:spPr>
          <a:xfrm>
            <a:off x="1900646" y="4678056"/>
            <a:ext cx="117659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FFT bin</a:t>
            </a:r>
          </a:p>
        </p:txBody>
      </p:sp>
      <p:sp>
        <p:nvSpPr>
          <p:cNvPr id="123" name="文本框 122">
            <a:extLst>
              <a:ext uri="{FF2B5EF4-FFF2-40B4-BE49-F238E27FC236}">
                <a16:creationId xmlns:a16="http://schemas.microsoft.com/office/drawing/2014/main" id="{C1D03C7A-66A8-8565-B3EF-A0B0119A63E2}"/>
              </a:ext>
            </a:extLst>
          </p:cNvPr>
          <p:cNvSpPr txBox="1"/>
          <p:nvPr/>
        </p:nvSpPr>
        <p:spPr>
          <a:xfrm>
            <a:off x="1166306" y="3000387"/>
            <a:ext cx="1254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#1</a:t>
            </a:r>
          </a:p>
        </p:txBody>
      </p:sp>
      <p:sp>
        <p:nvSpPr>
          <p:cNvPr id="124" name="文本框 123">
            <a:extLst>
              <a:ext uri="{FF2B5EF4-FFF2-40B4-BE49-F238E27FC236}">
                <a16:creationId xmlns:a16="http://schemas.microsoft.com/office/drawing/2014/main" id="{6E8171A1-28BD-EA87-2873-CE0110C98A48}"/>
              </a:ext>
            </a:extLst>
          </p:cNvPr>
          <p:cNvSpPr txBox="1"/>
          <p:nvPr/>
        </p:nvSpPr>
        <p:spPr>
          <a:xfrm>
            <a:off x="3416940" y="3000387"/>
            <a:ext cx="125430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Step #2</a:t>
            </a:r>
          </a:p>
        </p:txBody>
      </p:sp>
      <p:sp>
        <p:nvSpPr>
          <p:cNvPr id="128" name="Arrow: Down 20">
            <a:extLst>
              <a:ext uri="{FF2B5EF4-FFF2-40B4-BE49-F238E27FC236}">
                <a16:creationId xmlns:a16="http://schemas.microsoft.com/office/drawing/2014/main" id="{C7E10613-B012-8065-F886-8628A45ABAB5}"/>
              </a:ext>
            </a:extLst>
          </p:cNvPr>
          <p:cNvSpPr/>
          <p:nvPr/>
        </p:nvSpPr>
        <p:spPr>
          <a:xfrm rot="16200000">
            <a:off x="5977963" y="3615249"/>
            <a:ext cx="307740" cy="528193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1" name="TextBox 14">
            <a:extLst>
              <a:ext uri="{FF2B5EF4-FFF2-40B4-BE49-F238E27FC236}">
                <a16:creationId xmlns:a16="http://schemas.microsoft.com/office/drawing/2014/main" id="{BB793989-4E99-0AD2-F22E-9A710AAE228C}"/>
              </a:ext>
            </a:extLst>
          </p:cNvPr>
          <p:cNvSpPr txBox="1"/>
          <p:nvPr/>
        </p:nvSpPr>
        <p:spPr>
          <a:xfrm>
            <a:off x="5088261" y="2858571"/>
            <a:ext cx="25859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i="1" dirty="0">
                <a:latin typeface="Calibri" panose="020F0502020204030204" pitchFamily="34" charset="0"/>
                <a:cs typeface="Calibri" panose="020F0502020204030204" pitchFamily="34" charset="0"/>
              </a:rPr>
              <a:t>Sliding with </a:t>
            </a:r>
          </a:p>
          <a:p>
            <a:r>
              <a:rPr lang="en-US" sz="24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more fine-grained!</a:t>
            </a:r>
          </a:p>
        </p:txBody>
      </p:sp>
      <p:sp>
        <p:nvSpPr>
          <p:cNvPr id="133" name="文本框 132">
            <a:extLst>
              <a:ext uri="{FF2B5EF4-FFF2-40B4-BE49-F238E27FC236}">
                <a16:creationId xmlns:a16="http://schemas.microsoft.com/office/drawing/2014/main" id="{AC78AE2F-E9E3-9488-C718-3FD021A63A25}"/>
              </a:ext>
            </a:extLst>
          </p:cNvPr>
          <p:cNvSpPr txBox="1"/>
          <p:nvPr/>
        </p:nvSpPr>
        <p:spPr>
          <a:xfrm>
            <a:off x="8093056" y="4196710"/>
            <a:ext cx="1566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Step #</a:t>
            </a:r>
          </a:p>
        </p:txBody>
      </p:sp>
      <p:sp>
        <p:nvSpPr>
          <p:cNvPr id="134" name="文本框 133">
            <a:extLst>
              <a:ext uri="{FF2B5EF4-FFF2-40B4-BE49-F238E27FC236}">
                <a16:creationId xmlns:a16="http://schemas.microsoft.com/office/drawing/2014/main" id="{EEF8A0EB-2190-0D92-B5B1-91A28352C1DC}"/>
              </a:ext>
            </a:extLst>
          </p:cNvPr>
          <p:cNvSpPr txBox="1"/>
          <p:nvPr/>
        </p:nvSpPr>
        <p:spPr>
          <a:xfrm>
            <a:off x="7230763" y="2649507"/>
            <a:ext cx="15668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600" dirty="0">
                <a:latin typeface="Calibri" panose="020F0502020204030204" pitchFamily="34" charset="0"/>
                <a:cs typeface="Calibri" panose="020F0502020204030204" pitchFamily="34" charset="0"/>
              </a:rPr>
              <a:t>FFT bin</a:t>
            </a:r>
          </a:p>
        </p:txBody>
      </p:sp>
      <p:pic>
        <p:nvPicPr>
          <p:cNvPr id="135" name="图片 134">
            <a:extLst>
              <a:ext uri="{FF2B5EF4-FFF2-40B4-BE49-F238E27FC236}">
                <a16:creationId xmlns:a16="http://schemas.microsoft.com/office/drawing/2014/main" id="{27C29139-6C0A-2FCC-59E2-31794CBD17A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560608" y="1741381"/>
            <a:ext cx="4326275" cy="2468692"/>
          </a:xfrm>
          <a:prstGeom prst="rect">
            <a:avLst/>
          </a:prstGeom>
        </p:spPr>
      </p:pic>
      <p:sp>
        <p:nvSpPr>
          <p:cNvPr id="137" name="文本框 136">
            <a:extLst>
              <a:ext uri="{FF2B5EF4-FFF2-40B4-BE49-F238E27FC236}">
                <a16:creationId xmlns:a16="http://schemas.microsoft.com/office/drawing/2014/main" id="{E7BB065A-E50B-4F94-3AD1-4FA4848302EF}"/>
              </a:ext>
            </a:extLst>
          </p:cNvPr>
          <p:cNvSpPr txBox="1"/>
          <p:nvPr/>
        </p:nvSpPr>
        <p:spPr>
          <a:xfrm>
            <a:off x="9168962" y="1422829"/>
            <a:ext cx="229379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symbol</a:t>
            </a:r>
          </a:p>
        </p:txBody>
      </p:sp>
      <p:sp>
        <p:nvSpPr>
          <p:cNvPr id="139" name="文本框 138">
            <a:extLst>
              <a:ext uri="{FF2B5EF4-FFF2-40B4-BE49-F238E27FC236}">
                <a16:creationId xmlns:a16="http://schemas.microsoft.com/office/drawing/2014/main" id="{BC360864-842B-50D3-8DC7-CC611AA5A7CB}"/>
              </a:ext>
            </a:extLst>
          </p:cNvPr>
          <p:cNvSpPr txBox="1"/>
          <p:nvPr/>
        </p:nvSpPr>
        <p:spPr>
          <a:xfrm>
            <a:off x="7861561" y="4533699"/>
            <a:ext cx="33981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dirty="0" err="1">
                <a:latin typeface="Calibri" panose="020F0502020204030204" pitchFamily="34" charset="0"/>
                <a:cs typeface="Calibri" panose="020F0502020204030204" pitchFamily="34" charset="0"/>
              </a:rPr>
              <a:t>SlideLoRa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Symbol Peak Tracking</a:t>
            </a:r>
          </a:p>
        </p:txBody>
      </p:sp>
      <p:sp>
        <p:nvSpPr>
          <p:cNvPr id="140" name="文本框 139">
            <a:extLst>
              <a:ext uri="{FF2B5EF4-FFF2-40B4-BE49-F238E27FC236}">
                <a16:creationId xmlns:a16="http://schemas.microsoft.com/office/drawing/2014/main" id="{BFA09ED3-F84E-7793-B369-1BA71060389F}"/>
              </a:ext>
            </a:extLst>
          </p:cNvPr>
          <p:cNvSpPr txBox="1"/>
          <p:nvPr/>
        </p:nvSpPr>
        <p:spPr>
          <a:xfrm>
            <a:off x="3429329" y="1537248"/>
            <a:ext cx="1338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symbol </a:t>
            </a:r>
          </a:p>
        </p:txBody>
      </p:sp>
      <p:grpSp>
        <p:nvGrpSpPr>
          <p:cNvPr id="147" name="组合 146">
            <a:extLst>
              <a:ext uri="{FF2B5EF4-FFF2-40B4-BE49-F238E27FC236}">
                <a16:creationId xmlns:a16="http://schemas.microsoft.com/office/drawing/2014/main" id="{551CE325-66AB-C685-2D4F-3F7E51D42078}"/>
              </a:ext>
            </a:extLst>
          </p:cNvPr>
          <p:cNvGrpSpPr/>
          <p:nvPr/>
        </p:nvGrpSpPr>
        <p:grpSpPr>
          <a:xfrm>
            <a:off x="330015" y="3279002"/>
            <a:ext cx="2776315" cy="1870253"/>
            <a:chOff x="330015" y="3228202"/>
            <a:chExt cx="2776315" cy="1870253"/>
          </a:xfrm>
        </p:grpSpPr>
        <p:sp>
          <p:nvSpPr>
            <p:cNvPr id="126" name="文本框 125">
              <a:extLst>
                <a:ext uri="{FF2B5EF4-FFF2-40B4-BE49-F238E27FC236}">
                  <a16:creationId xmlns:a16="http://schemas.microsoft.com/office/drawing/2014/main" id="{1D3313CA-0FC1-3826-8EFA-7D22F68D2873}"/>
                </a:ext>
              </a:extLst>
            </p:cNvPr>
            <p:cNvSpPr txBox="1"/>
            <p:nvPr/>
          </p:nvSpPr>
          <p:spPr>
            <a:xfrm>
              <a:off x="1166306" y="4759901"/>
              <a:ext cx="1670394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Step #3</a:t>
              </a:r>
            </a:p>
          </p:txBody>
        </p:sp>
        <p:grpSp>
          <p:nvGrpSpPr>
            <p:cNvPr id="146" name="组合 145">
              <a:extLst>
                <a:ext uri="{FF2B5EF4-FFF2-40B4-BE49-F238E27FC236}">
                  <a16:creationId xmlns:a16="http://schemas.microsoft.com/office/drawing/2014/main" id="{FF4BDEC8-73BA-67FE-D2A8-910FDFFF0B3F}"/>
                </a:ext>
              </a:extLst>
            </p:cNvPr>
            <p:cNvGrpSpPr/>
            <p:nvPr/>
          </p:nvGrpSpPr>
          <p:grpSpPr>
            <a:xfrm>
              <a:off x="330015" y="3228202"/>
              <a:ext cx="2776315" cy="1403239"/>
              <a:chOff x="330015" y="3228202"/>
              <a:chExt cx="2776315" cy="1403239"/>
            </a:xfrm>
          </p:grpSpPr>
          <p:pic>
            <p:nvPicPr>
              <p:cNvPr id="94" name="Picture 17">
                <a:extLst>
                  <a:ext uri="{FF2B5EF4-FFF2-40B4-BE49-F238E27FC236}">
                    <a16:creationId xmlns:a16="http://schemas.microsoft.com/office/drawing/2014/main" id="{E6CC8988-332F-555A-3104-DE0B3F15810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grayscl/>
              </a:blip>
              <a:stretch>
                <a:fillRect/>
              </a:stretch>
            </p:blipFill>
            <p:spPr>
              <a:xfrm>
                <a:off x="742113" y="4156990"/>
                <a:ext cx="1528820" cy="474451"/>
              </a:xfrm>
              <a:prstGeom prst="rect">
                <a:avLst/>
              </a:prstGeom>
              <a:solidFill>
                <a:schemeClr val="bg1"/>
              </a:solidFill>
            </p:spPr>
          </p:pic>
          <p:cxnSp>
            <p:nvCxnSpPr>
              <p:cNvPr id="95" name="直线箭头连接符 94">
                <a:extLst>
                  <a:ext uri="{FF2B5EF4-FFF2-40B4-BE49-F238E27FC236}">
                    <a16:creationId xmlns:a16="http://schemas.microsoft.com/office/drawing/2014/main" id="{4A0BB98D-86C6-00BE-FB68-5F1A4AC11192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749183" y="3382597"/>
                <a:ext cx="0" cy="122953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6" name="直线箭头连接符 95">
                <a:extLst>
                  <a:ext uri="{FF2B5EF4-FFF2-40B4-BE49-F238E27FC236}">
                    <a16:creationId xmlns:a16="http://schemas.microsoft.com/office/drawing/2014/main" id="{A8222AB3-DF20-FD64-BD6E-4F234C2D451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742113" y="4606975"/>
                <a:ext cx="1639540" cy="0"/>
              </a:xfrm>
              <a:prstGeom prst="straightConnector1">
                <a:avLst/>
              </a:prstGeom>
              <a:ln w="38100">
                <a:solidFill>
                  <a:schemeClr val="tx1"/>
                </a:solidFill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8" name="Straight Arrow Connector 37">
                <a:extLst>
                  <a:ext uri="{FF2B5EF4-FFF2-40B4-BE49-F238E27FC236}">
                    <a16:creationId xmlns:a16="http://schemas.microsoft.com/office/drawing/2014/main" id="{0473A1A1-E029-A16F-CB8F-10AC56DEBFE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55557" y="3959286"/>
                <a:ext cx="0" cy="662345"/>
              </a:xfrm>
              <a:prstGeom prst="straightConnector1">
                <a:avLst/>
              </a:prstGeom>
              <a:ln w="50800">
                <a:solidFill>
                  <a:schemeClr val="accent4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99" name="Straight Arrow Connector 37">
                <a:extLst>
                  <a:ext uri="{FF2B5EF4-FFF2-40B4-BE49-F238E27FC236}">
                    <a16:creationId xmlns:a16="http://schemas.microsoft.com/office/drawing/2014/main" id="{0DF24051-B382-D990-CF9D-2C5D0FC96A2B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086258" y="4083056"/>
                <a:ext cx="0" cy="530778"/>
              </a:xfrm>
              <a:prstGeom prst="straightConnector1">
                <a:avLst/>
              </a:prstGeom>
              <a:ln w="50800">
                <a:solidFill>
                  <a:schemeClr val="accent2">
                    <a:lumMod val="60000"/>
                    <a:lumOff val="40000"/>
                  </a:schemeClr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0" name="直线箭头连接符 99">
                <a:extLst>
                  <a:ext uri="{FF2B5EF4-FFF2-40B4-BE49-F238E27FC236}">
                    <a16:creationId xmlns:a16="http://schemas.microsoft.com/office/drawing/2014/main" id="{CC8D0264-A456-A91F-CF72-9A3DC2D882B3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2102666" y="3966925"/>
                <a:ext cx="30541" cy="115155"/>
              </a:xfrm>
              <a:prstGeom prst="straightConnector1">
                <a:avLst/>
              </a:prstGeom>
              <a:ln>
                <a:solidFill>
                  <a:schemeClr val="accent2">
                    <a:lumMod val="60000"/>
                    <a:lumOff val="40000"/>
                  </a:schemeClr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2" name="直线箭头连接符 101">
                <a:extLst>
                  <a:ext uri="{FF2B5EF4-FFF2-40B4-BE49-F238E27FC236}">
                    <a16:creationId xmlns:a16="http://schemas.microsoft.com/office/drawing/2014/main" id="{68F3B690-1FFD-1E3F-EB4A-A8C9068D2BD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1271316" y="3566237"/>
                <a:ext cx="156271" cy="388985"/>
              </a:xfrm>
              <a:prstGeom prst="straightConnector1">
                <a:avLst/>
              </a:prstGeom>
              <a:ln>
                <a:solidFill>
                  <a:schemeClr val="accent4"/>
                </a:solidFill>
                <a:prstDash val="sysDash"/>
                <a:tailEnd type="triangle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03" name="文本框 102">
                <a:extLst>
                  <a:ext uri="{FF2B5EF4-FFF2-40B4-BE49-F238E27FC236}">
                    <a16:creationId xmlns:a16="http://schemas.microsoft.com/office/drawing/2014/main" id="{6FB33321-C8FD-9476-FB72-9397F9A1DA2A}"/>
                  </a:ext>
                </a:extLst>
              </p:cNvPr>
              <p:cNvSpPr txBox="1"/>
              <p:nvPr/>
            </p:nvSpPr>
            <p:spPr>
              <a:xfrm>
                <a:off x="1802333" y="3503389"/>
                <a:ext cx="1303997" cy="5847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1600" b="1" i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second </a:t>
                </a:r>
              </a:p>
              <a:p>
                <a:r>
                  <a:rPr lang="en-US" altLang="zh-CN" sz="1600" b="1" i="1" dirty="0">
                    <a:solidFill>
                      <a:schemeClr val="accent2">
                        <a:lumMod val="60000"/>
                        <a:lumOff val="40000"/>
                      </a:schemeClr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symbol </a:t>
                </a:r>
              </a:p>
            </p:txBody>
          </p:sp>
          <p:sp>
            <p:nvSpPr>
              <p:cNvPr id="106" name="TextBox 29">
                <a:extLst>
                  <a:ext uri="{FF2B5EF4-FFF2-40B4-BE49-F238E27FC236}">
                    <a16:creationId xmlns:a16="http://schemas.microsoft.com/office/drawing/2014/main" id="{E33377E4-8C20-E95F-B29B-4759BCE79E8A}"/>
                  </a:ext>
                </a:extLst>
              </p:cNvPr>
              <p:cNvSpPr txBox="1"/>
              <p:nvPr/>
            </p:nvSpPr>
            <p:spPr>
              <a:xfrm rot="10800000">
                <a:off x="330015" y="3298255"/>
                <a:ext cx="430887" cy="1323376"/>
              </a:xfrm>
              <a:prstGeom prst="rect">
                <a:avLst/>
              </a:prstGeom>
              <a:noFill/>
            </p:spPr>
            <p:txBody>
              <a:bodyPr vert="eaVert" wrap="none" rtlCol="0">
                <a:spAutoFit/>
              </a:bodyPr>
              <a:lstStyle/>
              <a:p>
                <a:r>
                  <a:rPr lang="en-US" sz="16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Signal strength</a:t>
                </a:r>
              </a:p>
            </p:txBody>
          </p:sp>
          <p:sp>
            <p:nvSpPr>
              <p:cNvPr id="141" name="文本框 140">
                <a:extLst>
                  <a:ext uri="{FF2B5EF4-FFF2-40B4-BE49-F238E27FC236}">
                    <a16:creationId xmlns:a16="http://schemas.microsoft.com/office/drawing/2014/main" id="{EB9267BA-F867-C227-3DB8-DB0784595404}"/>
                  </a:ext>
                </a:extLst>
              </p:cNvPr>
              <p:cNvSpPr txBox="1"/>
              <p:nvPr/>
            </p:nvSpPr>
            <p:spPr>
              <a:xfrm>
                <a:off x="1244036" y="3228202"/>
                <a:ext cx="1338496" cy="36933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b="1" i="1" dirty="0">
                    <a:solidFill>
                      <a:schemeClr val="accent4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first symbol </a:t>
                </a:r>
              </a:p>
            </p:txBody>
          </p:sp>
        </p:grpSp>
      </p:grpSp>
      <p:grpSp>
        <p:nvGrpSpPr>
          <p:cNvPr id="148" name="组合 147">
            <a:extLst>
              <a:ext uri="{FF2B5EF4-FFF2-40B4-BE49-F238E27FC236}">
                <a16:creationId xmlns:a16="http://schemas.microsoft.com/office/drawing/2014/main" id="{1B52EB98-7790-85D8-FBC7-A686B9EBDFC5}"/>
              </a:ext>
            </a:extLst>
          </p:cNvPr>
          <p:cNvGrpSpPr/>
          <p:nvPr/>
        </p:nvGrpSpPr>
        <p:grpSpPr>
          <a:xfrm>
            <a:off x="3012720" y="3355203"/>
            <a:ext cx="2920242" cy="1743252"/>
            <a:chOff x="3012720" y="3346023"/>
            <a:chExt cx="2920242" cy="1743252"/>
          </a:xfrm>
        </p:grpSpPr>
        <p:sp>
          <p:nvSpPr>
            <p:cNvPr id="110" name="文本框 109">
              <a:extLst>
                <a:ext uri="{FF2B5EF4-FFF2-40B4-BE49-F238E27FC236}">
                  <a16:creationId xmlns:a16="http://schemas.microsoft.com/office/drawing/2014/main" id="{A273C8F5-79D3-EBE9-1EAB-C87A885E6251}"/>
                </a:ext>
              </a:extLst>
            </p:cNvPr>
            <p:cNvSpPr txBox="1"/>
            <p:nvPr/>
          </p:nvSpPr>
          <p:spPr>
            <a:xfrm>
              <a:off x="4366063" y="4695211"/>
              <a:ext cx="156689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dirty="0">
                  <a:latin typeface="Calibri" panose="020F0502020204030204" pitchFamily="34" charset="0"/>
                  <a:cs typeface="Calibri" panose="020F0502020204030204" pitchFamily="34" charset="0"/>
                </a:rPr>
                <a:t>FFT bin</a:t>
              </a:r>
            </a:p>
          </p:txBody>
        </p:sp>
        <p:pic>
          <p:nvPicPr>
            <p:cNvPr id="107" name="Picture 17">
              <a:extLst>
                <a:ext uri="{FF2B5EF4-FFF2-40B4-BE49-F238E27FC236}">
                  <a16:creationId xmlns:a16="http://schemas.microsoft.com/office/drawing/2014/main" id="{813DB9FB-1EAC-63CF-EA41-5AE8BEC5366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grayscl/>
            </a:blip>
            <a:stretch>
              <a:fillRect/>
            </a:stretch>
          </p:blipFill>
          <p:spPr>
            <a:xfrm>
              <a:off x="3012720" y="4237161"/>
              <a:ext cx="1528820" cy="474451"/>
            </a:xfrm>
            <a:prstGeom prst="rect">
              <a:avLst/>
            </a:prstGeom>
            <a:solidFill>
              <a:schemeClr val="bg1"/>
            </a:solidFill>
          </p:spPr>
        </p:pic>
        <p:cxnSp>
          <p:nvCxnSpPr>
            <p:cNvPr id="108" name="直线箭头连接符 107">
              <a:extLst>
                <a:ext uri="{FF2B5EF4-FFF2-40B4-BE49-F238E27FC236}">
                  <a16:creationId xmlns:a16="http://schemas.microsoft.com/office/drawing/2014/main" id="{8EB48C7E-0DA9-B714-1015-F4A7C7E3017B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019790" y="3462768"/>
              <a:ext cx="0" cy="122953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9" name="直线箭头连接符 108">
              <a:extLst>
                <a:ext uri="{FF2B5EF4-FFF2-40B4-BE49-F238E27FC236}">
                  <a16:creationId xmlns:a16="http://schemas.microsoft.com/office/drawing/2014/main" id="{0CD83818-870E-F3D7-4CFB-CB1E717666D7}"/>
                </a:ext>
              </a:extLst>
            </p:cNvPr>
            <p:cNvCxnSpPr>
              <a:cxnSpLocks/>
            </p:cNvCxnSpPr>
            <p:nvPr/>
          </p:nvCxnSpPr>
          <p:spPr>
            <a:xfrm>
              <a:off x="3012720" y="4687146"/>
              <a:ext cx="1639540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1" name="Straight Arrow Connector 37">
              <a:extLst>
                <a:ext uri="{FF2B5EF4-FFF2-40B4-BE49-F238E27FC236}">
                  <a16:creationId xmlns:a16="http://schemas.microsoft.com/office/drawing/2014/main" id="{675829BC-AECE-10B3-48B1-5CF486BA71B2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30464" y="4039457"/>
              <a:ext cx="0" cy="662345"/>
            </a:xfrm>
            <a:prstGeom prst="straightConnector1">
              <a:avLst/>
            </a:prstGeom>
            <a:ln w="50800">
              <a:solidFill>
                <a:schemeClr val="accent4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2" name="Straight Arrow Connector 37">
              <a:extLst>
                <a:ext uri="{FF2B5EF4-FFF2-40B4-BE49-F238E27FC236}">
                  <a16:creationId xmlns:a16="http://schemas.microsoft.com/office/drawing/2014/main" id="{2BE482FD-5B2F-7E3D-C0CF-5A53D022E870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461165" y="4035393"/>
              <a:ext cx="0" cy="658613"/>
            </a:xfrm>
            <a:prstGeom prst="straightConnector1">
              <a:avLst/>
            </a:prstGeom>
            <a:ln w="50800">
              <a:solidFill>
                <a:schemeClr val="accent2">
                  <a:lumMod val="60000"/>
                  <a:lumOff val="40000"/>
                </a:schemeClr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3" name="直线箭头连接符 112">
              <a:extLst>
                <a:ext uri="{FF2B5EF4-FFF2-40B4-BE49-F238E27FC236}">
                  <a16:creationId xmlns:a16="http://schemas.microsoft.com/office/drawing/2014/main" id="{1F55C9D4-5C03-5686-09BE-CD965DF2EA1B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4455964" y="3955222"/>
              <a:ext cx="5201" cy="105022"/>
            </a:xfrm>
            <a:prstGeom prst="straightConnector1">
              <a:avLst/>
            </a:prstGeom>
            <a:ln>
              <a:solidFill>
                <a:schemeClr val="accent2">
                  <a:lumMod val="60000"/>
                  <a:lumOff val="40000"/>
                </a:schemeClr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6" name="直线箭头连接符 115">
              <a:extLst>
                <a:ext uri="{FF2B5EF4-FFF2-40B4-BE49-F238E27FC236}">
                  <a16:creationId xmlns:a16="http://schemas.microsoft.com/office/drawing/2014/main" id="{D881AECC-8064-4FDD-A99D-A6C506F9557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3612376" y="3656204"/>
              <a:ext cx="156271" cy="388985"/>
            </a:xfrm>
            <a:prstGeom prst="straightConnector1">
              <a:avLst/>
            </a:prstGeom>
            <a:ln>
              <a:solidFill>
                <a:schemeClr val="accent4"/>
              </a:solidFill>
              <a:prstDash val="sysDash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7" name="文本框 116">
              <a:extLst>
                <a:ext uri="{FF2B5EF4-FFF2-40B4-BE49-F238E27FC236}">
                  <a16:creationId xmlns:a16="http://schemas.microsoft.com/office/drawing/2014/main" id="{9980DAE9-D168-C8AB-16D6-F6A2388C2C59}"/>
                </a:ext>
              </a:extLst>
            </p:cNvPr>
            <p:cNvSpPr txBox="1"/>
            <p:nvPr/>
          </p:nvSpPr>
          <p:spPr>
            <a:xfrm>
              <a:off x="4288936" y="3396368"/>
              <a:ext cx="1395687" cy="58477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sz="1600" b="1" i="1" dirty="0">
                  <a:solidFill>
                    <a:schemeClr val="accent2">
                      <a:lumMod val="60000"/>
                      <a:lumOff val="40000"/>
                    </a:schemeClr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second symbol</a:t>
              </a:r>
            </a:p>
          </p:txBody>
        </p:sp>
        <p:sp>
          <p:nvSpPr>
            <p:cNvPr id="127" name="文本框 126">
              <a:extLst>
                <a:ext uri="{FF2B5EF4-FFF2-40B4-BE49-F238E27FC236}">
                  <a16:creationId xmlns:a16="http://schemas.microsoft.com/office/drawing/2014/main" id="{A9924EBE-A5FA-6A91-657D-5AABB719D799}"/>
                </a:ext>
              </a:extLst>
            </p:cNvPr>
            <p:cNvSpPr txBox="1"/>
            <p:nvPr/>
          </p:nvSpPr>
          <p:spPr>
            <a:xfrm>
              <a:off x="3453739" y="4750721"/>
              <a:ext cx="925003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6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Step #4</a:t>
              </a:r>
            </a:p>
          </p:txBody>
        </p:sp>
        <p:sp>
          <p:nvSpPr>
            <p:cNvPr id="142" name="文本框 141">
              <a:extLst>
                <a:ext uri="{FF2B5EF4-FFF2-40B4-BE49-F238E27FC236}">
                  <a16:creationId xmlns:a16="http://schemas.microsoft.com/office/drawing/2014/main" id="{2C67B077-D82B-7529-78E9-4AB02AB3163C}"/>
                </a:ext>
              </a:extLst>
            </p:cNvPr>
            <p:cNvSpPr txBox="1"/>
            <p:nvPr/>
          </p:nvSpPr>
          <p:spPr>
            <a:xfrm>
              <a:off x="3089312" y="3346023"/>
              <a:ext cx="1338496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i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first symbol </a:t>
              </a:r>
            </a:p>
          </p:txBody>
        </p:sp>
      </p:grpSp>
      <p:sp>
        <p:nvSpPr>
          <p:cNvPr id="143" name="文本框 142">
            <a:extLst>
              <a:ext uri="{FF2B5EF4-FFF2-40B4-BE49-F238E27FC236}">
                <a16:creationId xmlns:a16="http://schemas.microsoft.com/office/drawing/2014/main" id="{CB9B9358-6421-BC54-981B-FE63B02C365F}"/>
              </a:ext>
            </a:extLst>
          </p:cNvPr>
          <p:cNvSpPr txBox="1"/>
          <p:nvPr/>
        </p:nvSpPr>
        <p:spPr>
          <a:xfrm>
            <a:off x="4376535" y="1814807"/>
            <a:ext cx="13039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</a:t>
            </a:r>
          </a:p>
          <a:p>
            <a:r>
              <a:rPr lang="en-US" altLang="zh-CN" sz="16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 </a:t>
            </a:r>
          </a:p>
        </p:txBody>
      </p:sp>
      <p:sp>
        <p:nvSpPr>
          <p:cNvPr id="144" name="文本框 143">
            <a:extLst>
              <a:ext uri="{FF2B5EF4-FFF2-40B4-BE49-F238E27FC236}">
                <a16:creationId xmlns:a16="http://schemas.microsoft.com/office/drawing/2014/main" id="{2ADFE244-B11A-30D1-4970-554768F9430B}"/>
              </a:ext>
            </a:extLst>
          </p:cNvPr>
          <p:cNvSpPr txBox="1"/>
          <p:nvPr/>
        </p:nvSpPr>
        <p:spPr>
          <a:xfrm>
            <a:off x="2132118" y="2049144"/>
            <a:ext cx="130399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16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second </a:t>
            </a:r>
          </a:p>
          <a:p>
            <a:r>
              <a:rPr lang="en-US" altLang="zh-CN" sz="1600" b="1" i="1" dirty="0">
                <a:solidFill>
                  <a:schemeClr val="accent2">
                    <a:lumMod val="60000"/>
                    <a:lumOff val="40000"/>
                  </a:scheme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 </a:t>
            </a:r>
          </a:p>
        </p:txBody>
      </p:sp>
      <p:sp>
        <p:nvSpPr>
          <p:cNvPr id="145" name="文本框 144">
            <a:extLst>
              <a:ext uri="{FF2B5EF4-FFF2-40B4-BE49-F238E27FC236}">
                <a16:creationId xmlns:a16="http://schemas.microsoft.com/office/drawing/2014/main" id="{0B953D15-C6CE-F6FF-D0FA-4E7659C3EE44}"/>
              </a:ext>
            </a:extLst>
          </p:cNvPr>
          <p:cNvSpPr txBox="1"/>
          <p:nvPr/>
        </p:nvSpPr>
        <p:spPr>
          <a:xfrm>
            <a:off x="7560608" y="1623835"/>
            <a:ext cx="133849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first symbol </a:t>
            </a:r>
          </a:p>
        </p:txBody>
      </p:sp>
      <p:cxnSp>
        <p:nvCxnSpPr>
          <p:cNvPr id="3" name="直线箭头连接符 2">
            <a:extLst>
              <a:ext uri="{FF2B5EF4-FFF2-40B4-BE49-F238E27FC236}">
                <a16:creationId xmlns:a16="http://schemas.microsoft.com/office/drawing/2014/main" id="{67FB5398-5F3A-192F-11DB-F4B7F22CE184}"/>
              </a:ext>
            </a:extLst>
          </p:cNvPr>
          <p:cNvCxnSpPr>
            <a:cxnSpLocks/>
          </p:cNvCxnSpPr>
          <p:nvPr/>
        </p:nvCxnSpPr>
        <p:spPr>
          <a:xfrm>
            <a:off x="3584697" y="2464066"/>
            <a:ext cx="298970" cy="0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1B7230C-4F31-24EC-DBE7-583E735DE175}"/>
                  </a:ext>
                </a:extLst>
              </p:cNvPr>
              <p:cNvSpPr txBox="1"/>
              <p:nvPr/>
            </p:nvSpPr>
            <p:spPr>
              <a:xfrm>
                <a:off x="3641414" y="2106047"/>
                <a:ext cx="5361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kumimoji="1" lang="en-US" altLang="zh-CN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𝑏𝑖𝑛</m:t>
                      </m:r>
                    </m:oMath>
                  </m:oMathPara>
                </a14:m>
                <a:endParaRPr kumimoji="1"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4" name="文本框 3">
                <a:extLst>
                  <a:ext uri="{FF2B5EF4-FFF2-40B4-BE49-F238E27FC236}">
                    <a16:creationId xmlns:a16="http://schemas.microsoft.com/office/drawing/2014/main" id="{F1B7230C-4F31-24EC-DBE7-583E735DE17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641414" y="2106047"/>
                <a:ext cx="536172" cy="276999"/>
              </a:xfrm>
              <a:prstGeom prst="rect">
                <a:avLst/>
              </a:prstGeom>
              <a:blipFill>
                <a:blip r:embed="rId5"/>
                <a:stretch>
                  <a:fillRect l="-6977" r="-9302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" name="直线箭头连接符 4">
            <a:extLst>
              <a:ext uri="{FF2B5EF4-FFF2-40B4-BE49-F238E27FC236}">
                <a16:creationId xmlns:a16="http://schemas.microsoft.com/office/drawing/2014/main" id="{3F7E914E-24D1-3E8D-D7EC-E2507D8F488A}"/>
              </a:ext>
            </a:extLst>
          </p:cNvPr>
          <p:cNvCxnSpPr>
            <a:cxnSpLocks/>
          </p:cNvCxnSpPr>
          <p:nvPr/>
        </p:nvCxnSpPr>
        <p:spPr>
          <a:xfrm>
            <a:off x="1338901" y="4062955"/>
            <a:ext cx="298970" cy="0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67B8790-87AB-D798-BD20-9A124249D911}"/>
                  </a:ext>
                </a:extLst>
              </p:cNvPr>
              <p:cNvSpPr txBox="1"/>
              <p:nvPr/>
            </p:nvSpPr>
            <p:spPr>
              <a:xfrm>
                <a:off x="1395618" y="3704936"/>
                <a:ext cx="5361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kumimoji="1" lang="en-US" altLang="zh-CN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𝑏𝑖𝑛</m:t>
                      </m:r>
                    </m:oMath>
                  </m:oMathPara>
                </a14:m>
                <a:endParaRPr kumimoji="1"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467B8790-87AB-D798-BD20-9A124249D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95618" y="3704936"/>
                <a:ext cx="536172" cy="276999"/>
              </a:xfrm>
              <a:prstGeom prst="rect">
                <a:avLst/>
              </a:prstGeom>
              <a:blipFill>
                <a:blip r:embed="rId6"/>
                <a:stretch>
                  <a:fillRect l="-6818" r="-6818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C41BA0DF-129E-2B16-16B1-379981D2B7A2}"/>
              </a:ext>
            </a:extLst>
          </p:cNvPr>
          <p:cNvCxnSpPr>
            <a:cxnSpLocks/>
          </p:cNvCxnSpPr>
          <p:nvPr/>
        </p:nvCxnSpPr>
        <p:spPr>
          <a:xfrm>
            <a:off x="3730371" y="4139424"/>
            <a:ext cx="298970" cy="0"/>
          </a:xfrm>
          <a:prstGeom prst="straightConnector1">
            <a:avLst/>
          </a:prstGeom>
          <a:ln w="28575">
            <a:solidFill>
              <a:srgbClr val="C00000"/>
            </a:solidFill>
            <a:prstDash val="sysDot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7856695-6A06-AFDB-86DE-4552ED91AC40}"/>
                  </a:ext>
                </a:extLst>
              </p:cNvPr>
              <p:cNvSpPr txBox="1"/>
              <p:nvPr/>
            </p:nvSpPr>
            <p:spPr>
              <a:xfrm>
                <a:off x="3787088" y="3781405"/>
                <a:ext cx="536172" cy="276999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kumimoji="1" lang="zh-CN" altLang="en-US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∆</m:t>
                      </m:r>
                      <m:r>
                        <a:rPr kumimoji="1" lang="en-US" altLang="zh-CN" b="0" i="1" smtClean="0">
                          <a:solidFill>
                            <a:srgbClr val="C00000"/>
                          </a:solidFill>
                          <a:latin typeface="Cambria Math" panose="02040503050406030204" pitchFamily="18" charset="0"/>
                        </a:rPr>
                        <m:t>𝑏𝑖𝑛</m:t>
                      </m:r>
                    </m:oMath>
                  </m:oMathPara>
                </a14:m>
                <a:endParaRPr kumimoji="1" lang="zh-CN" altLang="en-US" dirty="0">
                  <a:solidFill>
                    <a:srgbClr val="C00000"/>
                  </a:solidFill>
                </a:endParaRPr>
              </a:p>
            </p:txBody>
          </p:sp>
        </mc:Choice>
        <mc:Fallback xmlns="">
          <p:sp>
            <p:nvSpPr>
              <p:cNvPr id="8" name="文本框 7">
                <a:extLst>
                  <a:ext uri="{FF2B5EF4-FFF2-40B4-BE49-F238E27FC236}">
                    <a16:creationId xmlns:a16="http://schemas.microsoft.com/office/drawing/2014/main" id="{17856695-6A06-AFDB-86DE-4552ED91AC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787088" y="3781405"/>
                <a:ext cx="536172" cy="276999"/>
              </a:xfrm>
              <a:prstGeom prst="rect">
                <a:avLst/>
              </a:prstGeom>
              <a:blipFill>
                <a:blip r:embed="rId7"/>
                <a:stretch>
                  <a:fillRect l="-9302" r="-9302" b="-869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046568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05EBCE8-2ABA-553A-9329-A30F793914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57242232-B624-B3DE-D77B-41B2778D53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752D60C-D97C-56C0-CDBF-0DF0275DC521}"/>
              </a:ext>
            </a:extLst>
          </p:cNvPr>
          <p:cNvSpPr txBox="1"/>
          <p:nvPr/>
        </p:nvSpPr>
        <p:spPr>
          <a:xfrm>
            <a:off x="605715" y="1353024"/>
            <a:ext cx="11303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Problem: 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When packets with different SF/BW coexist (cross-channel interference), their symbols overlap, making it difficult to separate symbols.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直线箭头连接符 5">
            <a:extLst>
              <a:ext uri="{FF2B5EF4-FFF2-40B4-BE49-F238E27FC236}">
                <a16:creationId xmlns:a16="http://schemas.microsoft.com/office/drawing/2014/main" id="{986EA86D-D5AA-7EA7-ECBB-036ACF337020}"/>
              </a:ext>
            </a:extLst>
          </p:cNvPr>
          <p:cNvCxnSpPr>
            <a:cxnSpLocks/>
          </p:cNvCxnSpPr>
          <p:nvPr/>
        </p:nvCxnSpPr>
        <p:spPr>
          <a:xfrm>
            <a:off x="1570394" y="4775938"/>
            <a:ext cx="29276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CDD65CEF-E104-2658-CD56-09AED342F012}"/>
              </a:ext>
            </a:extLst>
          </p:cNvPr>
          <p:cNvCxnSpPr>
            <a:cxnSpLocks/>
          </p:cNvCxnSpPr>
          <p:nvPr/>
        </p:nvCxnSpPr>
        <p:spPr>
          <a:xfrm flipV="1">
            <a:off x="1583018" y="2884516"/>
            <a:ext cx="0" cy="18859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id="{67119103-FE70-39E3-D520-8425A9B0E908}"/>
              </a:ext>
            </a:extLst>
          </p:cNvPr>
          <p:cNvSpPr txBox="1"/>
          <p:nvPr/>
        </p:nvSpPr>
        <p:spPr>
          <a:xfrm>
            <a:off x="1595643" y="2713229"/>
            <a:ext cx="1465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Frequency</a:t>
            </a:r>
          </a:p>
        </p:txBody>
      </p:sp>
      <p:cxnSp>
        <p:nvCxnSpPr>
          <p:cNvPr id="10" name="直线箭头连接符 9">
            <a:extLst>
              <a:ext uri="{FF2B5EF4-FFF2-40B4-BE49-F238E27FC236}">
                <a16:creationId xmlns:a16="http://schemas.microsoft.com/office/drawing/2014/main" id="{76C38C47-6A27-1DC7-E617-F0367977342B}"/>
              </a:ext>
            </a:extLst>
          </p:cNvPr>
          <p:cNvCxnSpPr>
            <a:cxnSpLocks/>
          </p:cNvCxnSpPr>
          <p:nvPr/>
        </p:nvCxnSpPr>
        <p:spPr>
          <a:xfrm flipV="1">
            <a:off x="1823690" y="4138702"/>
            <a:ext cx="476099" cy="642668"/>
          </a:xfrm>
          <a:prstGeom prst="straightConnector1">
            <a:avLst/>
          </a:prstGeom>
          <a:ln w="38100">
            <a:solidFill>
              <a:schemeClr val="accent4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直线箭头连接符 11">
            <a:extLst>
              <a:ext uri="{FF2B5EF4-FFF2-40B4-BE49-F238E27FC236}">
                <a16:creationId xmlns:a16="http://schemas.microsoft.com/office/drawing/2014/main" id="{EDD6F9CB-EBE8-E29C-A6E7-B858A61CD25B}"/>
              </a:ext>
            </a:extLst>
          </p:cNvPr>
          <p:cNvCxnSpPr>
            <a:cxnSpLocks/>
          </p:cNvCxnSpPr>
          <p:nvPr/>
        </p:nvCxnSpPr>
        <p:spPr>
          <a:xfrm flipV="1">
            <a:off x="2299789" y="4138702"/>
            <a:ext cx="476099" cy="642668"/>
          </a:xfrm>
          <a:prstGeom prst="straightConnector1">
            <a:avLst/>
          </a:prstGeom>
          <a:ln w="38100">
            <a:solidFill>
              <a:schemeClr val="accent4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直线箭头连接符 12">
            <a:extLst>
              <a:ext uri="{FF2B5EF4-FFF2-40B4-BE49-F238E27FC236}">
                <a16:creationId xmlns:a16="http://schemas.microsoft.com/office/drawing/2014/main" id="{CA36521E-31C7-A2C9-C709-286DE040AC28}"/>
              </a:ext>
            </a:extLst>
          </p:cNvPr>
          <p:cNvCxnSpPr>
            <a:cxnSpLocks/>
          </p:cNvCxnSpPr>
          <p:nvPr/>
        </p:nvCxnSpPr>
        <p:spPr>
          <a:xfrm flipV="1">
            <a:off x="2061739" y="3506177"/>
            <a:ext cx="944684" cy="1275193"/>
          </a:xfrm>
          <a:prstGeom prst="straightConnector1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直线箭头连接符 13">
            <a:extLst>
              <a:ext uri="{FF2B5EF4-FFF2-40B4-BE49-F238E27FC236}">
                <a16:creationId xmlns:a16="http://schemas.microsoft.com/office/drawing/2014/main" id="{AFFF2E5F-5366-B68A-D83F-C096BD8231EE}"/>
              </a:ext>
            </a:extLst>
          </p:cNvPr>
          <p:cNvCxnSpPr>
            <a:cxnSpLocks/>
          </p:cNvCxnSpPr>
          <p:nvPr/>
        </p:nvCxnSpPr>
        <p:spPr>
          <a:xfrm flipV="1">
            <a:off x="3006423" y="3495314"/>
            <a:ext cx="944684" cy="1275193"/>
          </a:xfrm>
          <a:prstGeom prst="straightConnector1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BE7BCCB9-BE46-3F2E-C10A-9BAC49CF581A}"/>
              </a:ext>
            </a:extLst>
          </p:cNvPr>
          <p:cNvCxnSpPr>
            <a:cxnSpLocks/>
          </p:cNvCxnSpPr>
          <p:nvPr/>
        </p:nvCxnSpPr>
        <p:spPr>
          <a:xfrm flipV="1">
            <a:off x="2768373" y="4127839"/>
            <a:ext cx="476099" cy="642668"/>
          </a:xfrm>
          <a:prstGeom prst="straightConnector1">
            <a:avLst/>
          </a:prstGeom>
          <a:ln w="38100">
            <a:solidFill>
              <a:schemeClr val="accent4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C6BD5763-98E4-9C1A-67EF-1D11BF65DF47}"/>
              </a:ext>
            </a:extLst>
          </p:cNvPr>
          <p:cNvCxnSpPr>
            <a:cxnSpLocks/>
          </p:cNvCxnSpPr>
          <p:nvPr/>
        </p:nvCxnSpPr>
        <p:spPr>
          <a:xfrm flipV="1">
            <a:off x="3244472" y="4127839"/>
            <a:ext cx="476099" cy="642668"/>
          </a:xfrm>
          <a:prstGeom prst="straightConnector1">
            <a:avLst/>
          </a:prstGeom>
          <a:ln w="38100">
            <a:solidFill>
              <a:schemeClr val="accent4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文本框 18">
            <a:extLst>
              <a:ext uri="{FF2B5EF4-FFF2-40B4-BE49-F238E27FC236}">
                <a16:creationId xmlns:a16="http://schemas.microsoft.com/office/drawing/2014/main" id="{0CD235F9-4A40-0D24-62F7-96F1079670C0}"/>
              </a:ext>
            </a:extLst>
          </p:cNvPr>
          <p:cNvSpPr txBox="1"/>
          <p:nvPr/>
        </p:nvSpPr>
        <p:spPr>
          <a:xfrm>
            <a:off x="4155446" y="4823508"/>
            <a:ext cx="1130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0C3ED82A-A0A5-DD8A-04E8-051BC6946AE1}"/>
              </a:ext>
            </a:extLst>
          </p:cNvPr>
          <p:cNvCxnSpPr>
            <a:cxnSpLocks/>
          </p:cNvCxnSpPr>
          <p:nvPr/>
        </p:nvCxnSpPr>
        <p:spPr>
          <a:xfrm>
            <a:off x="3007149" y="2924086"/>
            <a:ext cx="203432" cy="0"/>
          </a:xfrm>
          <a:prstGeom prst="straightConnector1">
            <a:avLst/>
          </a:prstGeom>
          <a:ln w="38100">
            <a:solidFill>
              <a:schemeClr val="accent4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444FD60F-C62C-C4C8-9182-331D7E3D9DF3}"/>
              </a:ext>
            </a:extLst>
          </p:cNvPr>
          <p:cNvCxnSpPr>
            <a:cxnSpLocks/>
          </p:cNvCxnSpPr>
          <p:nvPr/>
        </p:nvCxnSpPr>
        <p:spPr>
          <a:xfrm>
            <a:off x="3007149" y="3201178"/>
            <a:ext cx="203432" cy="0"/>
          </a:xfrm>
          <a:prstGeom prst="straightConnector1">
            <a:avLst/>
          </a:prstGeom>
          <a:ln w="38100">
            <a:solidFill>
              <a:srgbClr val="C00000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文本框 22">
            <a:extLst>
              <a:ext uri="{FF2B5EF4-FFF2-40B4-BE49-F238E27FC236}">
                <a16:creationId xmlns:a16="http://schemas.microsoft.com/office/drawing/2014/main" id="{38CA2459-CF13-1D7D-3C1D-643F518400D6}"/>
              </a:ext>
            </a:extLst>
          </p:cNvPr>
          <p:cNvSpPr txBox="1"/>
          <p:nvPr/>
        </p:nvSpPr>
        <p:spPr>
          <a:xfrm>
            <a:off x="3173629" y="2694324"/>
            <a:ext cx="24169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:SF9, BW250kHZ</a:t>
            </a:r>
          </a:p>
          <a:p>
            <a:r>
              <a:rPr lang="en-US" altLang="zh-CN" sz="2000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:SF11, BW500kHz</a:t>
            </a: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EF51FEDA-FF48-E1E2-35D3-480016465FC5}"/>
              </a:ext>
            </a:extLst>
          </p:cNvPr>
          <p:cNvGrpSpPr/>
          <p:nvPr/>
        </p:nvGrpSpPr>
        <p:grpSpPr>
          <a:xfrm>
            <a:off x="1583020" y="3533172"/>
            <a:ext cx="954817" cy="1256781"/>
            <a:chOff x="984644" y="4932200"/>
            <a:chExt cx="1095880" cy="1264330"/>
          </a:xfrm>
        </p:grpSpPr>
        <p:cxnSp>
          <p:nvCxnSpPr>
            <p:cNvPr id="25" name="直线箭头连接符 24">
              <a:extLst>
                <a:ext uri="{FF2B5EF4-FFF2-40B4-BE49-F238E27FC236}">
                  <a16:creationId xmlns:a16="http://schemas.microsoft.com/office/drawing/2014/main" id="{F79A11F4-7EE5-FE87-38B7-25EAF68EC702}"/>
                </a:ext>
              </a:extLst>
            </p:cNvPr>
            <p:cNvCxnSpPr>
              <a:cxnSpLocks/>
            </p:cNvCxnSpPr>
            <p:nvPr/>
          </p:nvCxnSpPr>
          <p:spPr>
            <a:xfrm>
              <a:off x="997015" y="4932200"/>
              <a:ext cx="1047126" cy="1264329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5384E14F-6822-1241-6AB6-3A615925CD0A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984644" y="4932761"/>
              <a:ext cx="1095880" cy="1263769"/>
            </a:xfrm>
            <a:prstGeom prst="rect">
              <a:avLst/>
            </a:prstGeom>
            <a:noFill/>
            <a:ln w="317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pic>
        <p:nvPicPr>
          <p:cNvPr id="27" name="Picture 17">
            <a:extLst>
              <a:ext uri="{FF2B5EF4-FFF2-40B4-BE49-F238E27FC236}">
                <a16:creationId xmlns:a16="http://schemas.microsoft.com/office/drawing/2014/main" id="{8E9DE34C-213C-3946-A2F7-77F097BE6A16}"/>
              </a:ext>
            </a:extLst>
          </p:cNvPr>
          <p:cNvPicPr>
            <a:picLocks noChangeAspect="1"/>
          </p:cNvPicPr>
          <p:nvPr/>
        </p:nvPicPr>
        <p:blipFill>
          <a:blip r:embed="rId4">
            <a:grayscl/>
          </a:blip>
          <a:stretch>
            <a:fillRect/>
          </a:stretch>
        </p:blipFill>
        <p:spPr>
          <a:xfrm>
            <a:off x="6401300" y="4050385"/>
            <a:ext cx="2729975" cy="727767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8" name="TextBox 29">
            <a:extLst>
              <a:ext uri="{FF2B5EF4-FFF2-40B4-BE49-F238E27FC236}">
                <a16:creationId xmlns:a16="http://schemas.microsoft.com/office/drawing/2014/main" id="{DD548E76-E6D4-FA82-A05D-F8C32C2B0A73}"/>
              </a:ext>
            </a:extLst>
          </p:cNvPr>
          <p:cNvSpPr txBox="1"/>
          <p:nvPr/>
        </p:nvSpPr>
        <p:spPr>
          <a:xfrm rot="10800000">
            <a:off x="5921482" y="2916639"/>
            <a:ext cx="492443" cy="1637051"/>
          </a:xfrm>
          <a:prstGeom prst="rect">
            <a:avLst/>
          </a:prstGeom>
          <a:noFill/>
        </p:spPr>
        <p:txBody>
          <a:bodyPr vert="eaVert" wrap="none" rtlCol="0">
            <a:spAutoFit/>
          </a:bodyPr>
          <a:lstStyle/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Signal strength</a:t>
            </a:r>
          </a:p>
        </p:txBody>
      </p:sp>
      <p:cxnSp>
        <p:nvCxnSpPr>
          <p:cNvPr id="29" name="直线箭头连接符 28">
            <a:extLst>
              <a:ext uri="{FF2B5EF4-FFF2-40B4-BE49-F238E27FC236}">
                <a16:creationId xmlns:a16="http://schemas.microsoft.com/office/drawing/2014/main" id="{38E01032-4C81-3C05-4ADC-07C0D254054E}"/>
              </a:ext>
            </a:extLst>
          </p:cNvPr>
          <p:cNvCxnSpPr>
            <a:cxnSpLocks/>
          </p:cNvCxnSpPr>
          <p:nvPr/>
        </p:nvCxnSpPr>
        <p:spPr>
          <a:xfrm flipV="1">
            <a:off x="6413925" y="2849200"/>
            <a:ext cx="0" cy="18859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37">
            <a:extLst>
              <a:ext uri="{FF2B5EF4-FFF2-40B4-BE49-F238E27FC236}">
                <a16:creationId xmlns:a16="http://schemas.microsoft.com/office/drawing/2014/main" id="{BD6DF815-10D1-2AA3-F542-0D4216040CBB}"/>
              </a:ext>
            </a:extLst>
          </p:cNvPr>
          <p:cNvCxnSpPr>
            <a:cxnSpLocks/>
          </p:cNvCxnSpPr>
          <p:nvPr/>
        </p:nvCxnSpPr>
        <p:spPr>
          <a:xfrm flipV="1">
            <a:off x="7586852" y="4127839"/>
            <a:ext cx="0" cy="635265"/>
          </a:xfrm>
          <a:prstGeom prst="straightConnector1">
            <a:avLst/>
          </a:prstGeom>
          <a:ln w="50800">
            <a:solidFill>
              <a:srgbClr val="C0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文本框 31">
            <a:extLst>
              <a:ext uri="{FF2B5EF4-FFF2-40B4-BE49-F238E27FC236}">
                <a16:creationId xmlns:a16="http://schemas.microsoft.com/office/drawing/2014/main" id="{52CDAA3E-C161-6972-9D35-B4F2FCB70DF9}"/>
              </a:ext>
            </a:extLst>
          </p:cNvPr>
          <p:cNvSpPr txBox="1"/>
          <p:nvPr/>
        </p:nvSpPr>
        <p:spPr>
          <a:xfrm>
            <a:off x="9084326" y="4720254"/>
            <a:ext cx="1130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FFT bin</a:t>
            </a:r>
          </a:p>
        </p:txBody>
      </p:sp>
      <p:cxnSp>
        <p:nvCxnSpPr>
          <p:cNvPr id="33" name="Straight Arrow Connector 37">
            <a:extLst>
              <a:ext uri="{FF2B5EF4-FFF2-40B4-BE49-F238E27FC236}">
                <a16:creationId xmlns:a16="http://schemas.microsoft.com/office/drawing/2014/main" id="{2F81687C-E2E0-309D-845C-9B9FA288799D}"/>
              </a:ext>
            </a:extLst>
          </p:cNvPr>
          <p:cNvCxnSpPr>
            <a:cxnSpLocks/>
          </p:cNvCxnSpPr>
          <p:nvPr/>
        </p:nvCxnSpPr>
        <p:spPr>
          <a:xfrm flipV="1">
            <a:off x="7007732" y="3747124"/>
            <a:ext cx="0" cy="1015980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7">
            <a:extLst>
              <a:ext uri="{FF2B5EF4-FFF2-40B4-BE49-F238E27FC236}">
                <a16:creationId xmlns:a16="http://schemas.microsoft.com/office/drawing/2014/main" id="{8490C102-7A50-920F-450D-B5DEF74B6DAE}"/>
              </a:ext>
            </a:extLst>
          </p:cNvPr>
          <p:cNvCxnSpPr>
            <a:cxnSpLocks/>
          </p:cNvCxnSpPr>
          <p:nvPr/>
        </p:nvCxnSpPr>
        <p:spPr>
          <a:xfrm flipV="1">
            <a:off x="8491092" y="4224759"/>
            <a:ext cx="0" cy="526385"/>
          </a:xfrm>
          <a:prstGeom prst="straightConnector1">
            <a:avLst/>
          </a:prstGeom>
          <a:ln w="50800">
            <a:solidFill>
              <a:schemeClr val="accent4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5480F028-A8FA-0934-860E-4AB433FA0DC7}"/>
              </a:ext>
            </a:extLst>
          </p:cNvPr>
          <p:cNvSpPr txBox="1"/>
          <p:nvPr/>
        </p:nvSpPr>
        <p:spPr>
          <a:xfrm>
            <a:off x="7399698" y="2983872"/>
            <a:ext cx="3399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 #1 &lt;SF9, BW250kHz&gt;  </a:t>
            </a:r>
            <a:endParaRPr lang="en-US" altLang="zh-CN" sz="1800" b="1" i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8" name="直线箭头连接符 37">
            <a:extLst>
              <a:ext uri="{FF2B5EF4-FFF2-40B4-BE49-F238E27FC236}">
                <a16:creationId xmlns:a16="http://schemas.microsoft.com/office/drawing/2014/main" id="{022A5EB0-0EB5-3C94-57FF-BDAD88E8665A}"/>
              </a:ext>
            </a:extLst>
          </p:cNvPr>
          <p:cNvCxnSpPr>
            <a:cxnSpLocks/>
          </p:cNvCxnSpPr>
          <p:nvPr/>
        </p:nvCxnSpPr>
        <p:spPr>
          <a:xfrm flipV="1">
            <a:off x="7020356" y="3255938"/>
            <a:ext cx="430121" cy="484952"/>
          </a:xfrm>
          <a:prstGeom prst="straightConnector1">
            <a:avLst/>
          </a:prstGeom>
          <a:ln>
            <a:solidFill>
              <a:schemeClr val="accent4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2D4E6565-D0D0-1C1F-A753-C3D2AE5E8D89}"/>
              </a:ext>
            </a:extLst>
          </p:cNvPr>
          <p:cNvCxnSpPr>
            <a:cxnSpLocks/>
          </p:cNvCxnSpPr>
          <p:nvPr/>
        </p:nvCxnSpPr>
        <p:spPr>
          <a:xfrm flipV="1">
            <a:off x="7656015" y="3910585"/>
            <a:ext cx="515890" cy="250977"/>
          </a:xfrm>
          <a:prstGeom prst="straightConnector1">
            <a:avLst/>
          </a:prstGeom>
          <a:ln>
            <a:solidFill>
              <a:srgbClr val="C00000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3" name="文本框 42">
            <a:extLst>
              <a:ext uri="{FF2B5EF4-FFF2-40B4-BE49-F238E27FC236}">
                <a16:creationId xmlns:a16="http://schemas.microsoft.com/office/drawing/2014/main" id="{1C9F44F6-E08C-374D-8973-DF5963F9DAE9}"/>
              </a:ext>
            </a:extLst>
          </p:cNvPr>
          <p:cNvSpPr txBox="1"/>
          <p:nvPr/>
        </p:nvSpPr>
        <p:spPr>
          <a:xfrm>
            <a:off x="8098759" y="3656465"/>
            <a:ext cx="356483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 #1 &lt;SF11, BW500kHz&gt;  </a:t>
            </a:r>
            <a:endParaRPr lang="en-US" altLang="zh-CN" sz="1800" b="1" i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1" name="直线箭头连接符 30">
            <a:extLst>
              <a:ext uri="{FF2B5EF4-FFF2-40B4-BE49-F238E27FC236}">
                <a16:creationId xmlns:a16="http://schemas.microsoft.com/office/drawing/2014/main" id="{BFC2632E-C82B-0761-BB2D-C9EAB37CF549}"/>
              </a:ext>
            </a:extLst>
          </p:cNvPr>
          <p:cNvCxnSpPr>
            <a:cxnSpLocks/>
          </p:cNvCxnSpPr>
          <p:nvPr/>
        </p:nvCxnSpPr>
        <p:spPr>
          <a:xfrm>
            <a:off x="6401301" y="4740622"/>
            <a:ext cx="29276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" name="文本框 3">
            <a:extLst>
              <a:ext uri="{FF2B5EF4-FFF2-40B4-BE49-F238E27FC236}">
                <a16:creationId xmlns:a16="http://schemas.microsoft.com/office/drawing/2014/main" id="{D3E1D617-11D2-A224-5F57-007D5C7AC0C9}"/>
              </a:ext>
            </a:extLst>
          </p:cNvPr>
          <p:cNvSpPr txBox="1"/>
          <p:nvPr/>
        </p:nvSpPr>
        <p:spPr>
          <a:xfrm>
            <a:off x="8927700" y="4113359"/>
            <a:ext cx="339918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b="1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symbol #2 &lt;SF9, BW250kHz&gt;  </a:t>
            </a:r>
            <a:endParaRPr lang="en-US" altLang="zh-CN" sz="1800" b="1" i="1" dirty="0">
              <a:solidFill>
                <a:schemeClr val="accent4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5" name="直线箭头连接符 4">
            <a:extLst>
              <a:ext uri="{FF2B5EF4-FFF2-40B4-BE49-F238E27FC236}">
                <a16:creationId xmlns:a16="http://schemas.microsoft.com/office/drawing/2014/main" id="{61CC962C-DCDC-2BEB-51D5-AD6FEFD67E1D}"/>
              </a:ext>
            </a:extLst>
          </p:cNvPr>
          <p:cNvCxnSpPr>
            <a:cxnSpLocks/>
            <a:endCxn id="4" idx="1"/>
          </p:cNvCxnSpPr>
          <p:nvPr/>
        </p:nvCxnSpPr>
        <p:spPr>
          <a:xfrm flipV="1">
            <a:off x="8608512" y="4298025"/>
            <a:ext cx="319188" cy="96472"/>
          </a:xfrm>
          <a:prstGeom prst="straightConnector1">
            <a:avLst/>
          </a:prstGeom>
          <a:ln>
            <a:solidFill>
              <a:schemeClr val="accent4"/>
            </a:solidFill>
            <a:prstDash val="sysDas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4000508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97313E6-4F25-DAA1-9B05-E127283953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049DBB30-CCB5-0D73-BE85-460F2BCD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17A22C3A-49B2-C1D3-9E3D-783A9A1707A5}"/>
              </a:ext>
            </a:extLst>
          </p:cNvPr>
          <p:cNvSpPr txBox="1"/>
          <p:nvPr/>
        </p:nvSpPr>
        <p:spPr>
          <a:xfrm>
            <a:off x="605715" y="1353024"/>
            <a:ext cx="113030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Solution: </a:t>
            </a:r>
            <a:r>
              <a:rPr lang="en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SlideLoRa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leverages the fact that packets from different logical channels produce </a:t>
            </a:r>
            <a:r>
              <a:rPr lang="en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distinct peak-tracking trajectories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, enabling separation and recovery even under cross-channel interference.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Arrow: Down 20">
            <a:extLst>
              <a:ext uri="{FF2B5EF4-FFF2-40B4-BE49-F238E27FC236}">
                <a16:creationId xmlns:a16="http://schemas.microsoft.com/office/drawing/2014/main" id="{DC29BE32-5EFC-9FD7-862A-7E68D61EB3A1}"/>
              </a:ext>
            </a:extLst>
          </p:cNvPr>
          <p:cNvSpPr/>
          <p:nvPr/>
        </p:nvSpPr>
        <p:spPr>
          <a:xfrm rot="16200000">
            <a:off x="6367442" y="3457018"/>
            <a:ext cx="307740" cy="528193"/>
          </a:xfrm>
          <a:prstGeom prst="downArrow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10B73F0E-1810-7A84-3EB6-56249432A948}"/>
              </a:ext>
            </a:extLst>
          </p:cNvPr>
          <p:cNvGrpSpPr/>
          <p:nvPr/>
        </p:nvGrpSpPr>
        <p:grpSpPr>
          <a:xfrm>
            <a:off x="670736" y="2527649"/>
            <a:ext cx="5420480" cy="3178698"/>
            <a:chOff x="39808" y="1836336"/>
            <a:chExt cx="6056192" cy="3702907"/>
          </a:xfrm>
        </p:grpSpPr>
        <p:pic>
          <p:nvPicPr>
            <p:cNvPr id="4" name="图片 3">
              <a:extLst>
                <a:ext uri="{FF2B5EF4-FFF2-40B4-BE49-F238E27FC236}">
                  <a16:creationId xmlns:a16="http://schemas.microsoft.com/office/drawing/2014/main" id="{8BE4FB3C-A39E-810D-F8A8-517FEF95E7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9118" y="2272320"/>
              <a:ext cx="5776882" cy="2897591"/>
            </a:xfrm>
            <a:prstGeom prst="rect">
              <a:avLst/>
            </a:prstGeom>
          </p:spPr>
        </p:pic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58E6457A-2467-C2B1-0999-C50111EC62B6}"/>
                </a:ext>
              </a:extLst>
            </p:cNvPr>
            <p:cNvSpPr txBox="1"/>
            <p:nvPr/>
          </p:nvSpPr>
          <p:spPr>
            <a:xfrm>
              <a:off x="2573412" y="1937352"/>
              <a:ext cx="2690184" cy="752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i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symbol #1 </a:t>
              </a:r>
            </a:p>
            <a:p>
              <a:r>
                <a:rPr lang="en-US" altLang="zh-CN" b="1" i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&lt;SF9, BW250kHz&gt;  </a:t>
              </a:r>
              <a:endParaRPr lang="en-US" altLang="zh-CN" sz="1800" b="1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6" name="文本框 5">
              <a:extLst>
                <a:ext uri="{FF2B5EF4-FFF2-40B4-BE49-F238E27FC236}">
                  <a16:creationId xmlns:a16="http://schemas.microsoft.com/office/drawing/2014/main" id="{2FD18781-17E4-D474-9550-1C8A86935331}"/>
                </a:ext>
              </a:extLst>
            </p:cNvPr>
            <p:cNvSpPr txBox="1"/>
            <p:nvPr/>
          </p:nvSpPr>
          <p:spPr>
            <a:xfrm>
              <a:off x="113850" y="1836336"/>
              <a:ext cx="2505788" cy="75291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i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symbol #1</a:t>
              </a:r>
            </a:p>
            <a:p>
              <a:r>
                <a:rPr lang="en-US" altLang="zh-CN" b="1" i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&lt;SF11, BW500kHz&gt;  </a:t>
              </a:r>
              <a:endParaRPr lang="en-US" altLang="zh-CN" sz="1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1" name="文本框 10">
              <a:extLst>
                <a:ext uri="{FF2B5EF4-FFF2-40B4-BE49-F238E27FC236}">
                  <a16:creationId xmlns:a16="http://schemas.microsoft.com/office/drawing/2014/main" id="{7325F2E0-BE45-4FE4-1D79-0D467CD57D77}"/>
                </a:ext>
              </a:extLst>
            </p:cNvPr>
            <p:cNvSpPr txBox="1"/>
            <p:nvPr/>
          </p:nvSpPr>
          <p:spPr>
            <a:xfrm>
              <a:off x="966673" y="5169911"/>
              <a:ext cx="15668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Step #</a:t>
              </a:r>
            </a:p>
          </p:txBody>
        </p:sp>
        <p:sp>
          <p:nvSpPr>
            <p:cNvPr id="12" name="文本框 11">
              <a:extLst>
                <a:ext uri="{FF2B5EF4-FFF2-40B4-BE49-F238E27FC236}">
                  <a16:creationId xmlns:a16="http://schemas.microsoft.com/office/drawing/2014/main" id="{F2E558D0-5D63-34B9-D064-561717C35161}"/>
                </a:ext>
              </a:extLst>
            </p:cNvPr>
            <p:cNvSpPr txBox="1"/>
            <p:nvPr/>
          </p:nvSpPr>
          <p:spPr>
            <a:xfrm>
              <a:off x="39808" y="3187575"/>
              <a:ext cx="15668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dirty="0">
                  <a:latin typeface="Calibri" panose="020F0502020204030204" pitchFamily="34" charset="0"/>
                  <a:cs typeface="Calibri" panose="020F0502020204030204" pitchFamily="34" charset="0"/>
                </a:rPr>
                <a:t>FFT bin</a:t>
              </a:r>
            </a:p>
          </p:txBody>
        </p:sp>
      </p:grpSp>
      <p:sp>
        <p:nvSpPr>
          <p:cNvPr id="13" name="文本框 12">
            <a:extLst>
              <a:ext uri="{FF2B5EF4-FFF2-40B4-BE49-F238E27FC236}">
                <a16:creationId xmlns:a16="http://schemas.microsoft.com/office/drawing/2014/main" id="{92921A1D-FE63-4CF7-9E6C-C6E7CAACE566}"/>
              </a:ext>
            </a:extLst>
          </p:cNvPr>
          <p:cNvSpPr txBox="1"/>
          <p:nvPr/>
        </p:nvSpPr>
        <p:spPr>
          <a:xfrm>
            <a:off x="10830410" y="4501003"/>
            <a:ext cx="15668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dirty="0">
                <a:latin typeface="Calibri" panose="020F0502020204030204" pitchFamily="34" charset="0"/>
                <a:cs typeface="Calibri" panose="020F0502020204030204" pitchFamily="34" charset="0"/>
              </a:rPr>
              <a:t>Step #</a:t>
            </a: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6837081D-A4BB-1145-7D20-0D574683773A}"/>
              </a:ext>
            </a:extLst>
          </p:cNvPr>
          <p:cNvGrpSpPr/>
          <p:nvPr/>
        </p:nvGrpSpPr>
        <p:grpSpPr>
          <a:xfrm>
            <a:off x="6951930" y="2316694"/>
            <a:ext cx="4634355" cy="3058925"/>
            <a:chOff x="6888749" y="1887031"/>
            <a:chExt cx="4634355" cy="3058925"/>
          </a:xfrm>
        </p:grpSpPr>
        <p:sp>
          <p:nvSpPr>
            <p:cNvPr id="9" name="文本框 8">
              <a:extLst>
                <a:ext uri="{FF2B5EF4-FFF2-40B4-BE49-F238E27FC236}">
                  <a16:creationId xmlns:a16="http://schemas.microsoft.com/office/drawing/2014/main" id="{8C436A9F-6D22-D1B6-10C1-4B6A0B5E9742}"/>
                </a:ext>
              </a:extLst>
            </p:cNvPr>
            <p:cNvSpPr txBox="1"/>
            <p:nvPr/>
          </p:nvSpPr>
          <p:spPr>
            <a:xfrm>
              <a:off x="9207634" y="2533362"/>
              <a:ext cx="1952290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i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symbol #1 </a:t>
              </a:r>
            </a:p>
            <a:p>
              <a:r>
                <a:rPr lang="en-US" altLang="zh-CN" b="1" i="1" dirty="0">
                  <a:solidFill>
                    <a:schemeClr val="accent4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&lt;SF9, BW250kHz&gt;  </a:t>
              </a:r>
              <a:endParaRPr lang="en-US" altLang="zh-CN" sz="1800" b="1" i="1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61059C04-46D8-EC14-9099-A28051F72B6E}"/>
                </a:ext>
              </a:extLst>
            </p:cNvPr>
            <p:cNvSpPr txBox="1"/>
            <p:nvPr/>
          </p:nvSpPr>
          <p:spPr>
            <a:xfrm>
              <a:off x="8017341" y="4299625"/>
              <a:ext cx="2166438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altLang="zh-CN" b="1" i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symbol #1</a:t>
              </a:r>
            </a:p>
            <a:p>
              <a:r>
                <a:rPr lang="en-US" altLang="zh-CN" b="1" i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&lt;SF11, BW500kHz&gt;  </a:t>
              </a:r>
              <a:endParaRPr lang="en-US" altLang="zh-CN" sz="1800" b="1" i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14" name="TextBox 29">
              <a:extLst>
                <a:ext uri="{FF2B5EF4-FFF2-40B4-BE49-F238E27FC236}">
                  <a16:creationId xmlns:a16="http://schemas.microsoft.com/office/drawing/2014/main" id="{D8F576D9-4FBA-48A7-AA22-838E3BFFB4F2}"/>
                </a:ext>
              </a:extLst>
            </p:cNvPr>
            <p:cNvSpPr txBox="1"/>
            <p:nvPr/>
          </p:nvSpPr>
          <p:spPr>
            <a:xfrm rot="10800000">
              <a:off x="6888749" y="1887031"/>
              <a:ext cx="492443" cy="216062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Signal strength</a:t>
              </a:r>
            </a:p>
          </p:txBody>
        </p:sp>
        <p:pic>
          <p:nvPicPr>
            <p:cNvPr id="16" name="图片 15">
              <a:extLst>
                <a:ext uri="{FF2B5EF4-FFF2-40B4-BE49-F238E27FC236}">
                  <a16:creationId xmlns:a16="http://schemas.microsoft.com/office/drawing/2014/main" id="{9261938C-037D-5FCD-9FD7-149DD2036EE9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7302892" y="2985445"/>
              <a:ext cx="4019823" cy="1471337"/>
            </a:xfrm>
            <a:prstGeom prst="rect">
              <a:avLst/>
            </a:prstGeom>
          </p:spPr>
        </p:pic>
        <p:cxnSp>
          <p:nvCxnSpPr>
            <p:cNvPr id="15" name="直线箭头连接符 14">
              <a:extLst>
                <a:ext uri="{FF2B5EF4-FFF2-40B4-BE49-F238E27FC236}">
                  <a16:creationId xmlns:a16="http://schemas.microsoft.com/office/drawing/2014/main" id="{12146FCF-9289-0FBD-1120-014967439D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7326042" y="2272320"/>
              <a:ext cx="0" cy="1824106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直线箭头连接符 17">
              <a:extLst>
                <a:ext uri="{FF2B5EF4-FFF2-40B4-BE49-F238E27FC236}">
                  <a16:creationId xmlns:a16="http://schemas.microsoft.com/office/drawing/2014/main" id="{32FB691D-0976-60E2-4303-DFB0D7A844D4}"/>
                </a:ext>
              </a:extLst>
            </p:cNvPr>
            <p:cNvCxnSpPr>
              <a:cxnSpLocks/>
            </p:cNvCxnSpPr>
            <p:nvPr/>
          </p:nvCxnSpPr>
          <p:spPr>
            <a:xfrm>
              <a:off x="7314467" y="4082380"/>
              <a:ext cx="4208637" cy="0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5" name="文本框 24">
            <a:extLst>
              <a:ext uri="{FF2B5EF4-FFF2-40B4-BE49-F238E27FC236}">
                <a16:creationId xmlns:a16="http://schemas.microsoft.com/office/drawing/2014/main" id="{FEB5025D-9047-4D78-C574-208DDAC769CD}"/>
              </a:ext>
            </a:extLst>
          </p:cNvPr>
          <p:cNvSpPr txBox="1"/>
          <p:nvPr/>
        </p:nvSpPr>
        <p:spPr>
          <a:xfrm>
            <a:off x="444500" y="5706347"/>
            <a:ext cx="11303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Note: 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Since SF/BW configurations determine symbol duration, their peak sequences follow </a:t>
            </a:r>
            <a:r>
              <a:rPr lang="en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different slopes and lengths 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across sliding windows.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229243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78191B-D83C-8F6F-EF2A-04B021785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AB29AAEA-1F32-CC11-6C96-50BA6B5359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B0EB41E9-CC7E-E7FD-FF38-0162D9FD4A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8251" y="2451301"/>
            <a:ext cx="6757928" cy="2428164"/>
          </a:xfrm>
          <a:prstGeom prst="rect">
            <a:avLst/>
          </a:prstGeom>
        </p:spPr>
      </p:pic>
      <p:sp>
        <p:nvSpPr>
          <p:cNvPr id="7" name="文本框 6">
            <a:extLst>
              <a:ext uri="{FF2B5EF4-FFF2-40B4-BE49-F238E27FC236}">
                <a16:creationId xmlns:a16="http://schemas.microsoft.com/office/drawing/2014/main" id="{66D9FE71-128E-F583-7BDB-A95E05D82D22}"/>
              </a:ext>
            </a:extLst>
          </p:cNvPr>
          <p:cNvSpPr txBox="1"/>
          <p:nvPr/>
        </p:nvSpPr>
        <p:spPr>
          <a:xfrm>
            <a:off x="605715" y="1353024"/>
            <a:ext cx="11303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Problem: 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Under the near-far effect, weak-symbol peaks will be distorted, making peak matching unstable and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frequency domain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features 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unreliable.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F2A0FBA6-A5AF-59E6-5685-8EEC4E1ABF40}"/>
              </a:ext>
            </a:extLst>
          </p:cNvPr>
          <p:cNvSpPr txBox="1"/>
          <p:nvPr/>
        </p:nvSpPr>
        <p:spPr>
          <a:xfrm>
            <a:off x="605715" y="5146745"/>
            <a:ext cx="11303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Solution #1: </a:t>
            </a:r>
            <a:r>
              <a:rPr lang="en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SlideLoRa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leverages </a:t>
            </a:r>
            <a:r>
              <a:rPr lang="en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peak regression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to interpolate and recover the missing weak peaks, ensuring the continuity of peak sequences for robust symbol tracking.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4529633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0E0792E-90C6-95C0-2735-123B198323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CC8863E7-BCA8-5642-16E7-D65F791597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Design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A69BC86F-A7C5-7142-7F77-1F031A2CDD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3107" y="2130764"/>
            <a:ext cx="5965785" cy="2503804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E71CD58A-BFC0-A603-75B5-1F242FAA76F8}"/>
              </a:ext>
            </a:extLst>
          </p:cNvPr>
          <p:cNvSpPr txBox="1"/>
          <p:nvPr/>
        </p:nvSpPr>
        <p:spPr>
          <a:xfrm>
            <a:off x="605715" y="4634568"/>
            <a:ext cx="11303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Solution #2: </a:t>
            </a:r>
            <a:r>
              <a:rPr lang="en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SlideLoRa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adjusts constraints by signal strength: </a:t>
            </a:r>
            <a:r>
              <a:rPr lang="en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strict for strong symbols, loose for weak ones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, ensuring robust tracking.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1B5608A0-36FE-F4B5-D339-CE6FB6E8EFE3}"/>
              </a:ext>
            </a:extLst>
          </p:cNvPr>
          <p:cNvSpPr txBox="1"/>
          <p:nvPr/>
        </p:nvSpPr>
        <p:spPr>
          <a:xfrm>
            <a:off x="605715" y="5551276"/>
            <a:ext cx="11303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Solution #3: </a:t>
            </a:r>
            <a:r>
              <a:rPr lang="en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SlideLoRa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iteratively extracts peaks with a dynamic threshold.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6144D18F-A27F-8048-0F5E-BE9984CEF974}"/>
              </a:ext>
            </a:extLst>
          </p:cNvPr>
          <p:cNvSpPr txBox="1"/>
          <p:nvPr/>
        </p:nvSpPr>
        <p:spPr>
          <a:xfrm>
            <a:off x="605715" y="1353024"/>
            <a:ext cx="11303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b="1" i="1" u="sng" dirty="0">
                <a:latin typeface="Calibri" panose="020F0502020204030204" pitchFamily="34" charset="0"/>
                <a:cs typeface="Calibri" panose="020F0502020204030204" pitchFamily="34" charset="0"/>
              </a:rPr>
              <a:t>Problem: 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Under the near-far effect, weak-symbol peaks may disappear, making peak matching unstable and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frequency domain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features 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unreliable.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21834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5D6380-99D2-B6E4-9D9D-DAE7699448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633A0235-1D9D-40D4-6CCD-A7305C2EC0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Evaluation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A3F02D-0611-0C2B-917B-C6A886AADF96}"/>
                  </a:ext>
                </a:extLst>
              </p:cNvPr>
              <p:cNvSpPr txBox="1"/>
              <p:nvPr/>
            </p:nvSpPr>
            <p:spPr>
              <a:xfrm>
                <a:off x="587829" y="3646515"/>
                <a:ext cx="6346371" cy="1646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Testbed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Campus scale: </a:t>
                </a:r>
                <a14:m>
                  <m:oMath xmlns:m="http://schemas.openxmlformats.org/officeDocument/2006/math">
                    <m:r>
                      <a:rPr lang="en-US" sz="2400">
                        <a:latin typeface="Cambria Math" panose="02040503050406030204" pitchFamily="18" charset="0"/>
                      </a:rPr>
                      <m:t>0</m:t>
                    </m:r>
                    <m:r>
                      <a:rPr lang="en-US" sz="2400" b="0" i="0" smtClean="0">
                        <a:latin typeface="Cambria Math" panose="02040503050406030204" pitchFamily="18" charset="0"/>
                      </a:rPr>
                      <m:t>.9 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𝑘𝑚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×0.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 76</m:t>
                    </m:r>
                    <m:r>
                      <a:rPr lang="en-US" sz="2400" b="0" i="1" smtClean="0">
                        <a:latin typeface="Cambria Math" panose="02040503050406030204" pitchFamily="18" charset="0"/>
                      </a:rPr>
                      <m:t>𝑘𝑚</m:t>
                    </m:r>
                  </m:oMath>
                </a14:m>
                <a:endParaRPr lang="en-US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Indoor: </a:t>
                </a:r>
                <a14:m>
                  <m:oMath xmlns:m="http://schemas.openxmlformats.org/officeDocument/2006/math">
                    <m:r>
                      <a:rPr lang="en-US" altLang="zh-CN" sz="2400" b="0" i="0" smtClean="0">
                        <a:latin typeface="Cambria Math" panose="02040503050406030204" pitchFamily="18" charset="0"/>
                      </a:rPr>
                      <m:t>20</m:t>
                    </m:r>
                    <m:r>
                      <a:rPr lang="en-US" altLang="zh-CN" sz="2400">
                        <a:latin typeface="Cambria Math" panose="02040503050406030204" pitchFamily="18" charset="0"/>
                      </a:rPr>
                      <m:t> 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𝑚</m:t>
                    </m:r>
                    <m:r>
                      <a:rPr lang="en-US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×</m:t>
                    </m:r>
                    <m:r>
                      <a:rPr lang="en-US" altLang="zh-CN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9</m:t>
                    </m:r>
                    <m:r>
                      <a:rPr lang="en-US" altLang="zh-CN" sz="2400" i="1">
                        <a:latin typeface="Cambria Math" panose="02040503050406030204" pitchFamily="18" charset="0"/>
                      </a:rPr>
                      <m:t>𝑚</m:t>
                    </m:r>
                  </m:oMath>
                </a14:m>
                <a:endParaRPr lang="en-US" altLang="zh-CN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Data Trace: &gt; 10,000 traces from 240 links</a:t>
                </a:r>
              </a:p>
            </p:txBody>
          </p:sp>
        </mc:Choice>
        <mc:Fallback xmlns="">
          <p:sp>
            <p:nvSpPr>
              <p:cNvPr id="4" name="TextBox 3">
                <a:extLst>
                  <a:ext uri="{FF2B5EF4-FFF2-40B4-BE49-F238E27FC236}">
                    <a16:creationId xmlns:a16="http://schemas.microsoft.com/office/drawing/2014/main" id="{DBA3F02D-0611-0C2B-917B-C6A886AADF9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7829" y="3646515"/>
                <a:ext cx="6346371" cy="1646605"/>
              </a:xfrm>
              <a:prstGeom prst="rect">
                <a:avLst/>
              </a:prstGeom>
              <a:blipFill>
                <a:blip r:embed="rId3"/>
                <a:stretch>
                  <a:fillRect l="-1597" t="-3077" b="-7692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extBox 5">
            <a:extLst>
              <a:ext uri="{FF2B5EF4-FFF2-40B4-BE49-F238E27FC236}">
                <a16:creationId xmlns:a16="http://schemas.microsoft.com/office/drawing/2014/main" id="{84C89BE9-FB58-B120-3A9D-BF1F6897C3BF}"/>
              </a:ext>
            </a:extLst>
          </p:cNvPr>
          <p:cNvSpPr txBox="1"/>
          <p:nvPr/>
        </p:nvSpPr>
        <p:spPr>
          <a:xfrm>
            <a:off x="587829" y="1503326"/>
            <a:ext cx="5256054" cy="1708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Implementation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Software implementation at gateways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SDR gateway: USRP N210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COTS LoRa nodes: Semtech SX1272</a:t>
            </a:r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388EFB57-1690-BE8E-E830-836338C85F7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10010" y="1503326"/>
            <a:ext cx="5336465" cy="32826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6383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8E057-480F-2826-ABFD-E59DF934A0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9">
            <a:extLst>
              <a:ext uri="{FF2B5EF4-FFF2-40B4-BE49-F238E27FC236}">
                <a16:creationId xmlns:a16="http://schemas.microsoft.com/office/drawing/2014/main" id="{D2CDBA18-DFA5-9F76-B2DB-F4D5BF49ACA8}"/>
              </a:ext>
            </a:extLst>
          </p:cNvPr>
          <p:cNvSpPr txBox="1"/>
          <p:nvPr/>
        </p:nvSpPr>
        <p:spPr>
          <a:xfrm>
            <a:off x="451642" y="1720322"/>
            <a:ext cx="6253957" cy="20159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Benchmark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LoRaWAN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CAD on pre-configured channels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MALoRa: multi-antenna to improve sensitivity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LoRadar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cross-channel detection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XGate</a:t>
            </a: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: wideband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dechirp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itle 4">
            <a:extLst>
              <a:ext uri="{FF2B5EF4-FFF2-40B4-BE49-F238E27FC236}">
                <a16:creationId xmlns:a16="http://schemas.microsoft.com/office/drawing/2014/main" id="{5179DB2A-268E-611E-34FA-9A78E6DBD7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Evaluation</a:t>
            </a:r>
          </a:p>
        </p:txBody>
      </p:sp>
      <p:sp>
        <p:nvSpPr>
          <p:cNvPr id="4" name="TextBox 9">
            <a:extLst>
              <a:ext uri="{FF2B5EF4-FFF2-40B4-BE49-F238E27FC236}">
                <a16:creationId xmlns:a16="http://schemas.microsoft.com/office/drawing/2014/main" id="{81BBFCB0-EFF0-BFE1-63CD-05262BA51EB1}"/>
              </a:ext>
            </a:extLst>
          </p:cNvPr>
          <p:cNvSpPr txBox="1"/>
          <p:nvPr/>
        </p:nvSpPr>
        <p:spPr>
          <a:xfrm>
            <a:off x="6578446" y="1720322"/>
            <a:ext cx="5613554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600"/>
              </a:spcAft>
            </a:pPr>
            <a:r>
              <a:rPr lang="en-US" sz="2400" b="1" dirty="0" err="1">
                <a:latin typeface="Calibri" panose="020F0502020204030204" pitchFamily="34" charset="0"/>
                <a:cs typeface="Calibri" panose="020F0502020204030204" pitchFamily="34" charset="0"/>
              </a:rPr>
              <a:t>SlideLoRa</a:t>
            </a:r>
            <a:r>
              <a:rPr lang="en-US" sz="2400" b="1" dirty="0">
                <a:latin typeface="Calibri" panose="020F0502020204030204" pitchFamily="34" charset="0"/>
                <a:cs typeface="Calibri" panose="020F0502020204030204" pitchFamily="34" charset="0"/>
              </a:rPr>
              <a:t> settings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Spectrum: 914-916MHz frequency band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BW: 62.5/125/250/500 </a:t>
            </a:r>
            <a:r>
              <a:rPr lang="en-US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kHZ</a:t>
            </a:r>
            <a:endParaRPr 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SF: 6-12</a:t>
            </a:r>
          </a:p>
          <a:p>
            <a:pPr>
              <a:spcAft>
                <a:spcPts val="600"/>
              </a:spcAft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Nodes number: 20</a:t>
            </a:r>
          </a:p>
          <a:p>
            <a:pPr>
              <a:spcAft>
                <a:spcPts val="600"/>
              </a:spcAft>
            </a:pPr>
            <a:endParaRPr lang="en-US"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9">
                <a:extLst>
                  <a:ext uri="{FF2B5EF4-FFF2-40B4-BE49-F238E27FC236}">
                    <a16:creationId xmlns:a16="http://schemas.microsoft.com/office/drawing/2014/main" id="{AE4BB058-ED83-8612-A7CC-563C2937493B}"/>
                  </a:ext>
                </a:extLst>
              </p:cNvPr>
              <p:cNvSpPr txBox="1"/>
              <p:nvPr/>
            </p:nvSpPr>
            <p:spPr>
              <a:xfrm>
                <a:off x="451642" y="4186109"/>
                <a:ext cx="11968958" cy="16466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spcAft>
                    <a:spcPts val="600"/>
                  </a:spcAft>
                </a:pPr>
                <a:r>
                  <a:rPr lang="en-US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Metric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The number of received packets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Packet Detection Rate(PDR)</a:t>
                </a:r>
              </a:p>
              <a:p>
                <a:pPr marL="342900" indent="-342900">
                  <a:buFont typeface="Arial" panose="020B0604020202020204" pitchFamily="34" charset="0"/>
                  <a:buChar char="•"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Different levels of SNRs: High SNR(&gt; 0dB), Low SNR(0</a:t>
                </a:r>
                <a14:m>
                  <m:oMath xmlns:m="http://schemas.openxmlformats.org/officeDocument/2006/math">
                    <m:r>
                      <a:rPr lang="en-US" sz="240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~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-10dB), Extremely Low SNR(&lt; -10dB)</a:t>
                </a:r>
              </a:p>
            </p:txBody>
          </p:sp>
        </mc:Choice>
        <mc:Fallback xmlns="">
          <p:sp>
            <p:nvSpPr>
              <p:cNvPr id="5" name="TextBox 9">
                <a:extLst>
                  <a:ext uri="{FF2B5EF4-FFF2-40B4-BE49-F238E27FC236}">
                    <a16:creationId xmlns:a16="http://schemas.microsoft.com/office/drawing/2014/main" id="{AE4BB058-ED83-8612-A7CC-563C2937493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642" y="4186109"/>
                <a:ext cx="11968958" cy="1646605"/>
              </a:xfrm>
              <a:prstGeom prst="rect">
                <a:avLst/>
              </a:prstGeom>
              <a:blipFill>
                <a:blip r:embed="rId3"/>
                <a:stretch>
                  <a:fillRect l="-847" t="-3053" b="-687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03640348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A7F909-B8BB-040E-0920-933814C02E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桌子, 卡车, 乐高, 蛋糕&#10;&#10;描述已自动生成">
            <a:extLst>
              <a:ext uri="{FF2B5EF4-FFF2-40B4-BE49-F238E27FC236}">
                <a16:creationId xmlns:a16="http://schemas.microsoft.com/office/drawing/2014/main" id="{394791B5-3064-C271-DDDD-AFE790CBB2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4600"/>
            <a:ext cx="8556292" cy="479528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3AEDD80-D08D-CA9C-4499-E8D794137BB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50" y="3896242"/>
            <a:ext cx="298450" cy="3609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1921817-1E4F-6887-27B0-EB26577CFB4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0" y="3068084"/>
            <a:ext cx="298450" cy="3609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5E13322-91BC-652E-B851-E28367E0F51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921" y="5432942"/>
            <a:ext cx="298450" cy="3609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99C919EC-6562-0612-D1B7-03162CD1ED8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321" y="4233826"/>
            <a:ext cx="298450" cy="3609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27ABB4D6-6FD1-D9FB-DE36-C19E00C52C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871" y="4582042"/>
            <a:ext cx="298450" cy="36091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B0DD319-FBAD-DB63-442C-0CA0936DAD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850" y="2560084"/>
            <a:ext cx="298450" cy="36091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3FD2C2D-5ED3-F2DE-71C8-EFD83AFF0F7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400" y="1594884"/>
            <a:ext cx="1054100" cy="1054100"/>
          </a:xfrm>
          <a:prstGeom prst="rect">
            <a:avLst/>
          </a:prstGeom>
        </p:spPr>
      </p:pic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616B56AF-2083-AD31-4989-BA4C5EC29B64}"/>
              </a:ext>
            </a:extLst>
          </p:cNvPr>
          <p:cNvCxnSpPr>
            <a:endCxn id="12" idx="1"/>
          </p:cNvCxnSpPr>
          <p:nvPr/>
        </p:nvCxnSpPr>
        <p:spPr>
          <a:xfrm flipV="1">
            <a:off x="2330450" y="2121934"/>
            <a:ext cx="4171950" cy="946150"/>
          </a:xfrm>
          <a:prstGeom prst="line">
            <a:avLst/>
          </a:prstGeom>
          <a:ln w="508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E123CB79-366C-ACC7-3655-5E45124074B9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4940300" y="2274334"/>
            <a:ext cx="1714500" cy="466208"/>
          </a:xfrm>
          <a:prstGeom prst="line">
            <a:avLst/>
          </a:prstGeom>
          <a:ln w="508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E961E6F2-E2EA-2714-F498-4B9EB3220013}"/>
              </a:ext>
            </a:extLst>
          </p:cNvPr>
          <p:cNvCxnSpPr>
            <a:cxnSpLocks/>
            <a:stCxn id="10" idx="2"/>
          </p:cNvCxnSpPr>
          <p:nvPr/>
        </p:nvCxnSpPr>
        <p:spPr>
          <a:xfrm flipV="1">
            <a:off x="5783096" y="2560084"/>
            <a:ext cx="1086183" cy="2382874"/>
          </a:xfrm>
          <a:prstGeom prst="line">
            <a:avLst/>
          </a:prstGeom>
          <a:ln w="508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1929493F-ABD7-DE0E-F1A0-1B60ACF240FC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325771" y="2426734"/>
            <a:ext cx="2329029" cy="1987550"/>
          </a:xfrm>
          <a:prstGeom prst="line">
            <a:avLst/>
          </a:prstGeom>
          <a:ln w="508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3AF1EA8F-1ADB-E1D8-CD03-D9D2CC298833}"/>
              </a:ext>
            </a:extLst>
          </p:cNvPr>
          <p:cNvCxnSpPr>
            <a:cxnSpLocks/>
          </p:cNvCxnSpPr>
          <p:nvPr/>
        </p:nvCxnSpPr>
        <p:spPr>
          <a:xfrm flipV="1">
            <a:off x="4427371" y="2560084"/>
            <a:ext cx="2227429" cy="2872858"/>
          </a:xfrm>
          <a:prstGeom prst="line">
            <a:avLst/>
          </a:prstGeom>
          <a:ln w="508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53DE9D60-FB34-01FC-51C8-E547FFE48F32}"/>
              </a:ext>
            </a:extLst>
          </p:cNvPr>
          <p:cNvCxnSpPr>
            <a:cxnSpLocks/>
          </p:cNvCxnSpPr>
          <p:nvPr/>
        </p:nvCxnSpPr>
        <p:spPr>
          <a:xfrm flipV="1">
            <a:off x="2115971" y="2426734"/>
            <a:ext cx="4386429" cy="1548366"/>
          </a:xfrm>
          <a:prstGeom prst="line">
            <a:avLst/>
          </a:prstGeom>
          <a:ln w="508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itle 4">
            <a:extLst>
              <a:ext uri="{FF2B5EF4-FFF2-40B4-BE49-F238E27FC236}">
                <a16:creationId xmlns:a16="http://schemas.microsoft.com/office/drawing/2014/main" id="{4B358E17-1C40-9FD0-7B70-3D16200108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Low Power Wide Area Network</a:t>
            </a:r>
          </a:p>
        </p:txBody>
      </p:sp>
      <p:pic>
        <p:nvPicPr>
          <p:cNvPr id="30" name="Picture 7">
            <a:extLst>
              <a:ext uri="{FF2B5EF4-FFF2-40B4-BE49-F238E27FC236}">
                <a16:creationId xmlns:a16="http://schemas.microsoft.com/office/drawing/2014/main" id="{E5AD0119-1009-82F0-BEC2-7EBA1D5C0E5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2228" y="1306940"/>
            <a:ext cx="1085850" cy="66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12">
                <a:extLst>
                  <a:ext uri="{FF2B5EF4-FFF2-40B4-BE49-F238E27FC236}">
                    <a16:creationId xmlns:a16="http://schemas.microsoft.com/office/drawing/2014/main" id="{1305A58A-3C05-AC94-95AF-D1AE8415390E}"/>
                  </a:ext>
                </a:extLst>
              </p:cNvPr>
              <p:cNvSpPr txBox="1"/>
              <p:nvPr/>
            </p:nvSpPr>
            <p:spPr>
              <a:xfrm>
                <a:off x="8474174" y="2065608"/>
                <a:ext cx="3463826" cy="83099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10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KM in rural areas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3-5 KM in urban</a:t>
                </a:r>
              </a:p>
            </p:txBody>
          </p:sp>
        </mc:Choice>
        <mc:Fallback xmlns="">
          <p:sp>
            <p:nvSpPr>
              <p:cNvPr id="31" name="TextBox 12">
                <a:extLst>
                  <a:ext uri="{FF2B5EF4-FFF2-40B4-BE49-F238E27FC236}">
                    <a16:creationId xmlns:a16="http://schemas.microsoft.com/office/drawing/2014/main" id="{1305A58A-3C05-AC94-95AF-D1AE8415390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4174" y="2065608"/>
                <a:ext cx="3463826" cy="830997"/>
              </a:xfrm>
              <a:prstGeom prst="rect">
                <a:avLst/>
              </a:prstGeom>
              <a:blipFill>
                <a:blip r:embed="rId7"/>
                <a:stretch>
                  <a:fillRect l="-2564" t="-4478" b="-14925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18">
            <a:extLst>
              <a:ext uri="{FF2B5EF4-FFF2-40B4-BE49-F238E27FC236}">
                <a16:creationId xmlns:a16="http://schemas.microsoft.com/office/drawing/2014/main" id="{7449907C-691A-2869-C33F-3320CCFD96CD}"/>
              </a:ext>
            </a:extLst>
          </p:cNvPr>
          <p:cNvSpPr txBox="1"/>
          <p:nvPr/>
        </p:nvSpPr>
        <p:spPr>
          <a:xfrm>
            <a:off x="9575118" y="1302496"/>
            <a:ext cx="2876492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u="sng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ng </a:t>
            </a:r>
            <a:r>
              <a:rPr lang="en-US" sz="3200" b="1" u="sng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nge)</a:t>
            </a:r>
          </a:p>
        </p:txBody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E167654E-C4F5-E2C0-7249-C817D24C56D9}"/>
              </a:ext>
            </a:extLst>
          </p:cNvPr>
          <p:cNvSpPr txBox="1"/>
          <p:nvPr/>
        </p:nvSpPr>
        <p:spPr>
          <a:xfrm>
            <a:off x="8472321" y="3209349"/>
            <a:ext cx="3090142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Low Power</a:t>
            </a: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CD5D6953-709B-88C1-84E3-296543B88625}"/>
              </a:ext>
            </a:extLst>
          </p:cNvPr>
          <p:cNvSpPr txBox="1"/>
          <p:nvPr/>
        </p:nvSpPr>
        <p:spPr>
          <a:xfrm>
            <a:off x="8585200" y="3794124"/>
            <a:ext cx="372110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AA battery for 10+ years</a:t>
            </a:r>
          </a:p>
        </p:txBody>
      </p:sp>
      <p:sp>
        <p:nvSpPr>
          <p:cNvPr id="36" name="TextBox 18">
            <a:extLst>
              <a:ext uri="{FF2B5EF4-FFF2-40B4-BE49-F238E27FC236}">
                <a16:creationId xmlns:a16="http://schemas.microsoft.com/office/drawing/2014/main" id="{E1740388-C4F2-FD54-CDB3-596156020511}"/>
              </a:ext>
            </a:extLst>
          </p:cNvPr>
          <p:cNvSpPr txBox="1"/>
          <p:nvPr/>
        </p:nvSpPr>
        <p:spPr>
          <a:xfrm>
            <a:off x="8454692" y="4465084"/>
            <a:ext cx="3090142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High Sensitivity</a:t>
            </a: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B98D8F05-3FDF-8145-BE19-7F1A217AFBB4}"/>
              </a:ext>
            </a:extLst>
          </p:cNvPr>
          <p:cNvSpPr txBox="1"/>
          <p:nvPr/>
        </p:nvSpPr>
        <p:spPr>
          <a:xfrm>
            <a:off x="8567571" y="5049859"/>
            <a:ext cx="3721100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Below-noise reception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(down to -148dBm)</a:t>
            </a:r>
          </a:p>
        </p:txBody>
      </p:sp>
    </p:spTree>
    <p:extLst>
      <p:ext uri="{BB962C8B-B14F-4D97-AF65-F5344CB8AC3E}">
        <p14:creationId xmlns:p14="http://schemas.microsoft.com/office/powerpoint/2010/main" val="232373562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3FFC04-7968-534E-1701-DF5A975400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3AA115CD-89B7-E5D3-D4D2-AC44D01965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Evaluation: Different SNRs</a:t>
            </a: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9FDCCEE8-1BD8-54BA-E7FF-BB3043C46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9421" y="1503326"/>
            <a:ext cx="3676650" cy="2451100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20F68986-A068-A220-976D-E56ECE56CF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45743" y="1503326"/>
            <a:ext cx="3676650" cy="2451100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0A4CB3B7-1BE2-8AD3-1E4E-1ACA7DB2EC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2065" y="1503326"/>
            <a:ext cx="3676650" cy="2451100"/>
          </a:xfrm>
          <a:prstGeom prst="rect">
            <a:avLst/>
          </a:prstGeom>
        </p:spPr>
      </p:pic>
      <p:sp>
        <p:nvSpPr>
          <p:cNvPr id="14" name="文本框 13">
            <a:extLst>
              <a:ext uri="{FF2B5EF4-FFF2-40B4-BE49-F238E27FC236}">
                <a16:creationId xmlns:a16="http://schemas.microsoft.com/office/drawing/2014/main" id="{00CEDC7C-22F1-B97B-4254-4225D5328AE2}"/>
              </a:ext>
            </a:extLst>
          </p:cNvPr>
          <p:cNvSpPr txBox="1"/>
          <p:nvPr/>
        </p:nvSpPr>
        <p:spPr>
          <a:xfrm>
            <a:off x="1047031" y="4063209"/>
            <a:ext cx="2423208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High SNR(&gt; 0dB)</a:t>
            </a:r>
            <a:endParaRPr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C6D627D-F575-0506-E56F-E5E31E40AC66}"/>
                  </a:ext>
                </a:extLst>
              </p:cNvPr>
              <p:cNvSpPr txBox="1"/>
              <p:nvPr/>
            </p:nvSpPr>
            <p:spPr>
              <a:xfrm>
                <a:off x="4872464" y="4063209"/>
                <a:ext cx="2844050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Low SNR(0</a:t>
                </a:r>
                <a14:m>
                  <m:oMath xmlns:m="http://schemas.openxmlformats.org/officeDocument/2006/math">
                    <m:r>
                      <a:rPr lang="en-US" altLang="zh-CN" sz="20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~</m:t>
                    </m:r>
                  </m:oMath>
                </a14:m>
                <a:r>
                  <a:rPr lang="en-US" altLang="zh-CN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-10dB)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0C6D627D-F575-0506-E56F-E5E31E40AC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72464" y="4063209"/>
                <a:ext cx="2844050" cy="400110"/>
              </a:xfrm>
              <a:prstGeom prst="rect">
                <a:avLst/>
              </a:prstGeom>
              <a:blipFill>
                <a:blip r:embed="rId6"/>
                <a:stretch>
                  <a:fillRect l="-2222" t="-9375" b="-25000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文本框 16">
            <a:extLst>
              <a:ext uri="{FF2B5EF4-FFF2-40B4-BE49-F238E27FC236}">
                <a16:creationId xmlns:a16="http://schemas.microsoft.com/office/drawing/2014/main" id="{C8B979AF-634A-E6EB-94B6-A8B75A8605E4}"/>
              </a:ext>
            </a:extLst>
          </p:cNvPr>
          <p:cNvSpPr txBox="1"/>
          <p:nvPr/>
        </p:nvSpPr>
        <p:spPr>
          <a:xfrm>
            <a:off x="8232065" y="4063208"/>
            <a:ext cx="3847131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Extremely Low SNR(&lt; -10dB)</a:t>
            </a:r>
            <a:endParaRPr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9" name="文本框 18">
            <a:extLst>
              <a:ext uri="{FF2B5EF4-FFF2-40B4-BE49-F238E27FC236}">
                <a16:creationId xmlns:a16="http://schemas.microsoft.com/office/drawing/2014/main" id="{28492C5C-77BD-2409-FDED-687F3B4C80D0}"/>
              </a:ext>
            </a:extLst>
          </p:cNvPr>
          <p:cNvSpPr txBox="1"/>
          <p:nvPr/>
        </p:nvSpPr>
        <p:spPr>
          <a:xfrm>
            <a:off x="1047031" y="4679824"/>
            <a:ext cx="1103067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buNone/>
            </a:pPr>
            <a:r>
              <a:rPr lang="en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SNR=10 dB: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SlideLoRa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= 136 vs </a:t>
            </a:r>
            <a:r>
              <a:rPr lang="en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LoRadar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=24, </a:t>
            </a:r>
            <a:r>
              <a:rPr lang="en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XGate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=112 → </a:t>
            </a:r>
            <a:r>
              <a:rPr lang="en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5.7× / 1.2× gain</a:t>
            </a:r>
            <a:endParaRPr lang="en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n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SNR=0 dB: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SlideLoRa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= 104 vs </a:t>
            </a:r>
            <a:r>
              <a:rPr lang="en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LoRadar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=10, </a:t>
            </a:r>
            <a:r>
              <a:rPr lang="en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XGate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=78 → </a:t>
            </a:r>
            <a:r>
              <a:rPr lang="en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10.4× / 1.3× gain</a:t>
            </a:r>
            <a:endParaRPr lang="en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>
              <a:buNone/>
            </a:pPr>
            <a:r>
              <a:rPr lang="en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SNR=-10 dB: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SlideLoRa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= 82 vs </a:t>
            </a:r>
            <a:r>
              <a:rPr lang="en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LoRadar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=8, </a:t>
            </a:r>
            <a:r>
              <a:rPr lang="en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XGate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=48 → </a:t>
            </a:r>
            <a:r>
              <a:rPr lang="en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10.3× / 1.7× gain</a:t>
            </a:r>
            <a:endParaRPr lang="en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520064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8DC277-7BD7-C819-8E44-95B290E8E31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ABE18CF2-3C27-F84D-D7A0-D3530CE718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Evaluation: Near-far effect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755FAA3E-7FA2-39AA-6D4E-497F41E7C54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8799" y="1466850"/>
            <a:ext cx="3234267" cy="2425700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CED19EA-2DF5-B1A2-0873-94F07061B1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98933" y="1503326"/>
            <a:ext cx="3234267" cy="242570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CA0B0CBA-085A-0FB4-1472-0D10CDEDA68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78866" y="1503326"/>
            <a:ext cx="3234267" cy="2425700"/>
          </a:xfrm>
          <a:prstGeom prst="rect">
            <a:avLst/>
          </a:prstGeom>
        </p:spPr>
      </p:pic>
      <p:sp>
        <p:nvSpPr>
          <p:cNvPr id="12" name="文本框 11">
            <a:extLst>
              <a:ext uri="{FF2B5EF4-FFF2-40B4-BE49-F238E27FC236}">
                <a16:creationId xmlns:a16="http://schemas.microsoft.com/office/drawing/2014/main" id="{0ACA77FF-0FCB-133B-7C3C-E301F99800F5}"/>
              </a:ext>
            </a:extLst>
          </p:cNvPr>
          <p:cNvSpPr txBox="1"/>
          <p:nvPr/>
        </p:nvSpPr>
        <p:spPr>
          <a:xfrm>
            <a:off x="722939" y="4040553"/>
            <a:ext cx="3431836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Packets with High SNR(&gt; 0dB)</a:t>
            </a:r>
            <a:endParaRPr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D0B1409-9E6E-B42C-1CCF-7C42FD2BE00C}"/>
                  </a:ext>
                </a:extLst>
              </p:cNvPr>
              <p:cNvSpPr txBox="1"/>
              <p:nvPr/>
            </p:nvSpPr>
            <p:spPr>
              <a:xfrm>
                <a:off x="4384934" y="4052127"/>
                <a:ext cx="3847131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-US" altLang="zh-CN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Packets with  Low SNR(0</a:t>
                </a:r>
                <a14:m>
                  <m:oMath xmlns:m="http://schemas.openxmlformats.org/officeDocument/2006/math">
                    <m:r>
                      <a:rPr lang="en-US" altLang="zh-CN" sz="2000" b="1" i="0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~</m:t>
                    </m:r>
                  </m:oMath>
                </a14:m>
                <a:r>
                  <a:rPr lang="en-US" altLang="zh-CN" sz="20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-10dB)</a:t>
                </a:r>
                <a:endParaRPr lang="zh-CN" altLang="en-US" sz="2000" dirty="0"/>
              </a:p>
            </p:txBody>
          </p:sp>
        </mc:Choice>
        <mc:Fallback xmlns="">
          <p:sp>
            <p:nvSpPr>
              <p:cNvPr id="13" name="文本框 12">
                <a:extLst>
                  <a:ext uri="{FF2B5EF4-FFF2-40B4-BE49-F238E27FC236}">
                    <a16:creationId xmlns:a16="http://schemas.microsoft.com/office/drawing/2014/main" id="{CD0B1409-9E6E-B42C-1CCF-7C42FD2BE00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384934" y="4052127"/>
                <a:ext cx="3847131" cy="400110"/>
              </a:xfrm>
              <a:prstGeom prst="rect">
                <a:avLst/>
              </a:prstGeom>
              <a:blipFill>
                <a:blip r:embed="rId6"/>
                <a:stretch>
                  <a:fillRect l="-1650" t="-9375" b="-2812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D0642FA6-E4CF-FF73-ACAF-D522EDDF670A}"/>
              </a:ext>
            </a:extLst>
          </p:cNvPr>
          <p:cNvSpPr txBox="1"/>
          <p:nvPr/>
        </p:nvSpPr>
        <p:spPr>
          <a:xfrm>
            <a:off x="8462224" y="4052127"/>
            <a:ext cx="340113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000" b="1" dirty="0">
                <a:latin typeface="Calibri" panose="020F0502020204030204" pitchFamily="34" charset="0"/>
                <a:cs typeface="Calibri" panose="020F0502020204030204" pitchFamily="34" charset="0"/>
              </a:rPr>
              <a:t>Packets with Extremely Low SNR(&lt; -10dB)</a:t>
            </a:r>
            <a:endParaRPr lang="zh-CN" altLang="en-US" sz="2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AB57DE7-9016-C9C3-836A-98A162B07CC1}"/>
                  </a:ext>
                </a:extLst>
              </p:cNvPr>
              <p:cNvSpPr txBox="1"/>
              <p:nvPr/>
            </p:nvSpPr>
            <p:spPr>
              <a:xfrm>
                <a:off x="1098244" y="5033586"/>
                <a:ext cx="10420510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" altLang="zh-CN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Packets with high-SNR:</a:t>
                </a: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" altLang="zh-CN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SlideLoRa</a:t>
                </a: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14:m>
                  <m:oMath xmlns:m="http://schemas.openxmlformats.org/officeDocument/2006/math">
                    <m:r>
                      <a:rPr lang="en" altLang="zh-CN" sz="2400">
                        <a:latin typeface="Cambria Math" panose="02040503050406030204" pitchFamily="18" charset="0"/>
                      </a:rPr>
                      <m:t>&gt;</m:t>
                    </m:r>
                  </m:oMath>
                </a14:m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80% PDR</a:t>
                </a:r>
              </a:p>
              <a:p>
                <a:pPr>
                  <a:buNone/>
                </a:pPr>
                <a:r>
                  <a:rPr lang="en" altLang="zh-CN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Packets with low-SNR:</a:t>
                </a: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" altLang="zh-CN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SlideLoRa</a:t>
                </a: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50% vs </a:t>
                </a:r>
                <a:r>
                  <a:rPr lang="en" altLang="zh-CN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XGate</a:t>
                </a: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25% vs </a:t>
                </a:r>
                <a:r>
                  <a:rPr lang="en" altLang="zh-CN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LoRadar</a:t>
                </a: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0%</a:t>
                </a:r>
              </a:p>
              <a:p>
                <a:pPr>
                  <a:buNone/>
                </a:pPr>
                <a:r>
                  <a:rPr lang="en" altLang="zh-CN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Packets with extremely low-SNR:</a:t>
                </a: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" altLang="zh-CN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SlideLoRa</a:t>
                </a: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 37% vs </a:t>
                </a:r>
                <a:r>
                  <a:rPr lang="en" altLang="zh-CN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XGate</a:t>
                </a: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15% vs </a:t>
                </a:r>
                <a:r>
                  <a:rPr lang="en" altLang="zh-CN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LoRadar</a:t>
                </a: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0%</a:t>
                </a:r>
              </a:p>
            </p:txBody>
          </p:sp>
        </mc:Choice>
        <mc:Fallback xmlns="">
          <p:sp>
            <p:nvSpPr>
              <p:cNvPr id="16" name="文本框 15">
                <a:extLst>
                  <a:ext uri="{FF2B5EF4-FFF2-40B4-BE49-F238E27FC236}">
                    <a16:creationId xmlns:a16="http://schemas.microsoft.com/office/drawing/2014/main" id="{EAB57DE7-9016-C9C3-836A-98A162B07CC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98244" y="5033586"/>
                <a:ext cx="10420510" cy="1200329"/>
              </a:xfrm>
              <a:prstGeom prst="rect">
                <a:avLst/>
              </a:prstGeom>
              <a:blipFill>
                <a:blip r:embed="rId7"/>
                <a:stretch>
                  <a:fillRect l="-973" t="-3125" b="-937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011510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FECC8F-6AA7-2EF8-001F-C0F0DC5317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74713B4A-5469-512B-4507-66F8E9FAD5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Evaluation: Different ratio of sliding step size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6B1EF293-7940-0136-65F0-E2EC0C9596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93900" y="1206500"/>
            <a:ext cx="7772400" cy="310896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A84E4060-CF4D-6071-238F-F26D9A692424}"/>
                  </a:ext>
                </a:extLst>
              </p:cNvPr>
              <p:cNvSpPr txBox="1"/>
              <p:nvPr/>
            </p:nvSpPr>
            <p:spPr>
              <a:xfrm>
                <a:off x="603813" y="4660529"/>
                <a:ext cx="10984374" cy="120032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>
                  <a:buNone/>
                </a:pP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Smaller sliding step ratio(</a:t>
                </a:r>
                <a14:m>
                  <m:oMath xmlns:m="http://schemas.openxmlformats.org/officeDocument/2006/math">
                    <m:r>
                      <a:rPr lang="en" altLang="zh-CN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𝛼</m:t>
                    </m:r>
                  </m:oMath>
                </a14:m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means more fine-grained sliding </a:t>
                </a: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  <a:sym typeface="Wingdings" pitchFamily="2" charset="2"/>
                  </a:rPr>
                  <a:t></a:t>
                </a: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higher detection rate</a:t>
                </a:r>
              </a:p>
              <a:p>
                <a:pPr>
                  <a:buNone/>
                </a:pP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At </a:t>
                </a:r>
                <a14:m>
                  <m:oMath xmlns:m="http://schemas.openxmlformats.org/officeDocument/2006/math">
                    <m:r>
                      <a:rPr lang="en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𝛼</m:t>
                    </m:r>
                    <m:r>
                      <a:rPr lang="en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" altLang="zh-CN" sz="2400" i="0">
                        <a:latin typeface="Cambria Math" panose="02040503050406030204" pitchFamily="18" charset="0"/>
                      </a:rPr>
                      <m:t>=1/32</m:t>
                    </m:r>
                  </m:oMath>
                </a14:m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detection &gt; 80% with 160 packets</a:t>
                </a:r>
              </a:p>
              <a:p>
                <a:pPr>
                  <a:buNone/>
                </a:pP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At </a:t>
                </a:r>
                <a14:m>
                  <m:oMath xmlns:m="http://schemas.openxmlformats.org/officeDocument/2006/math">
                    <m:r>
                      <a:rPr lang="en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𝛼</m:t>
                    </m:r>
                    <m:r>
                      <a:rPr lang="en" altLang="zh-CN" sz="2400" i="1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 </m:t>
                    </m:r>
                    <m:r>
                      <a:rPr lang="en" altLang="zh-CN" sz="2400" i="0">
                        <a:latin typeface="Cambria Math" panose="02040503050406030204" pitchFamily="18" charset="0"/>
                      </a:rPr>
                      <m:t>=1/4</m:t>
                    </m:r>
                  </m:oMath>
                </a14:m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sharp drop, degraded to periodic upchirp method</a:t>
                </a: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A84E4060-CF4D-6071-238F-F26D9A69242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3813" y="4660529"/>
                <a:ext cx="10984374" cy="1200329"/>
              </a:xfrm>
              <a:prstGeom prst="rect">
                <a:avLst/>
              </a:prstGeom>
              <a:blipFill>
                <a:blip r:embed="rId4"/>
                <a:stretch>
                  <a:fillRect l="-924" t="-5263" b="-10526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3791745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C4C680-025E-0DE2-B54A-9F18587D03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585E049E-BCEF-BB53-0643-FD3A98CCD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Evaluation: Overhead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88F28E66-002B-3574-0281-1A45281EFFA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2218" y="1077967"/>
            <a:ext cx="5207564" cy="3471709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8D61483-5BD2-C8FB-766F-A7934824A109}"/>
                  </a:ext>
                </a:extLst>
              </p:cNvPr>
              <p:cNvSpPr txBox="1"/>
              <p:nvPr/>
            </p:nvSpPr>
            <p:spPr>
              <a:xfrm>
                <a:off x="497711" y="4549676"/>
                <a:ext cx="11528386" cy="230832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r>
                  <a:rPr lang="en" altLang="zh-CN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Definition:</a:t>
                </a: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Computation in preamble detection / the number</a:t>
                </a:r>
                <a:r>
                  <a:rPr lang="zh-CN" alt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packets detected per sweep</a:t>
                </a:r>
              </a:p>
              <a:p>
                <a:r>
                  <a:rPr lang="en" altLang="zh-CN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Comparison:</a:t>
                </a: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" altLang="zh-CN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SlideLoRa</a:t>
                </a: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</a:t>
                </a:r>
                <a14:m>
                  <m:oMath xmlns:m="http://schemas.openxmlformats.org/officeDocument/2006/math">
                    <m:r>
                      <a:rPr lang="en" altLang="zh-CN" sz="2400" i="1">
                        <a:latin typeface="Cambria Math" panose="02040503050406030204" pitchFamily="18" charset="0"/>
                      </a:rPr>
                      <m:t>𝛼</m:t>
                    </m:r>
                    <m:r>
                      <a:rPr lang="en" altLang="zh-CN" sz="2400">
                        <a:latin typeface="Cambria Math" panose="02040503050406030204" pitchFamily="18" charset="0"/>
                      </a:rPr>
                      <m:t>=1/8</m:t>
                    </m:r>
                  </m:oMath>
                </a14:m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) vs </a:t>
                </a:r>
                <a:r>
                  <a:rPr lang="en" altLang="zh-CN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LoRaWAN</a:t>
                </a: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(2 MHz band, BW 62.5–500 kHz, SF7–12)</a:t>
                </a:r>
              </a:p>
              <a:p>
                <a:r>
                  <a:rPr lang="en" altLang="zh-CN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Results:</a:t>
                </a:r>
                <a:endParaRPr lang="en" altLang="zh-CN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  <a:p>
                <a:r>
                  <a:rPr lang="en" altLang="zh-CN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LoRaWAN</a:t>
                </a: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ratio </a:t>
                </a:r>
                <a14:m>
                  <m:oMath xmlns:m="http://schemas.openxmlformats.org/officeDocument/2006/math">
                    <m:r>
                      <a:rPr lang="en" altLang="zh-CN" sz="24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≈</m:t>
                    </m:r>
                  </m:oMath>
                </a14:m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constant (each packet detected individually)</a:t>
                </a:r>
              </a:p>
              <a:p>
                <a:r>
                  <a:rPr lang="en" altLang="zh-CN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SlideLoRa</a:t>
                </a: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: higher ratio when few packets, but decreases rapidly with concurrency</a:t>
                </a:r>
              </a:p>
              <a:p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At </a:t>
                </a:r>
                <a:r>
                  <a:rPr lang="en" altLang="zh-CN" sz="2400" b="1" dirty="0">
                    <a:latin typeface="Calibri" panose="020F0502020204030204" pitchFamily="34" charset="0"/>
                    <a:cs typeface="Calibri" panose="020F0502020204030204" pitchFamily="34" charset="0"/>
                  </a:rPr>
                  <a:t>32 concurrent packets</a:t>
                </a: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, </a:t>
                </a:r>
                <a:r>
                  <a:rPr lang="en" altLang="zh-CN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SlideLoRa’s</a:t>
                </a:r>
                <a:r>
                  <a:rPr lang="en" altLang="zh-CN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ratio &lt; </a:t>
                </a:r>
                <a:r>
                  <a:rPr lang="en" altLang="zh-CN" sz="24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LoRaWAN</a:t>
                </a:r>
                <a:endParaRPr lang="en" altLang="zh-CN" sz="24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6" name="文本框 5">
                <a:extLst>
                  <a:ext uri="{FF2B5EF4-FFF2-40B4-BE49-F238E27FC236}">
                    <a16:creationId xmlns:a16="http://schemas.microsoft.com/office/drawing/2014/main" id="{08D61483-5BD2-C8FB-766F-A7934824A10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7711" y="4549676"/>
                <a:ext cx="11528386" cy="2308324"/>
              </a:xfrm>
              <a:prstGeom prst="rect">
                <a:avLst/>
              </a:prstGeom>
              <a:blipFill>
                <a:blip r:embed="rId4"/>
                <a:stretch>
                  <a:fillRect l="-880" t="-2198" b="-494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4600795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0C1A35-CA33-B74A-CC29-D77ADE9374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4">
            <a:extLst>
              <a:ext uri="{FF2B5EF4-FFF2-40B4-BE49-F238E27FC236}">
                <a16:creationId xmlns:a16="http://schemas.microsoft.com/office/drawing/2014/main" id="{4A67D458-0BCA-BC17-2A09-E5DB837DEE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Conclusion</a:t>
            </a:r>
          </a:p>
        </p:txBody>
      </p:sp>
      <p:sp>
        <p:nvSpPr>
          <p:cNvPr id="2" name="TextBox 3">
            <a:extLst>
              <a:ext uri="{FF2B5EF4-FFF2-40B4-BE49-F238E27FC236}">
                <a16:creationId xmlns:a16="http://schemas.microsoft.com/office/drawing/2014/main" id="{C4DFCFCC-5B99-5D92-6857-36F74C2CDDE3}"/>
              </a:ext>
            </a:extLst>
          </p:cNvPr>
          <p:cNvSpPr txBox="1"/>
          <p:nvPr/>
        </p:nvSpPr>
        <p:spPr>
          <a:xfrm>
            <a:off x="929949" y="1355053"/>
            <a:ext cx="996910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 err="1">
                <a:latin typeface="Calibri" panose="020F0502020204030204" pitchFamily="34" charset="0"/>
                <a:cs typeface="Calibri" panose="020F0502020204030204" pitchFamily="34" charset="0"/>
              </a:rPr>
              <a:t>SlideLoRa</a:t>
            </a:r>
            <a:r>
              <a:rPr lang="zh-CN" alt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dirty="0">
                <a:latin typeface="Calibri" panose="020F0502020204030204" pitchFamily="34" charset="0"/>
                <a:cs typeface="Calibri" panose="020F0502020204030204" pitchFamily="34" charset="0"/>
              </a:rPr>
              <a:t>is</a:t>
            </a: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 the first system capable of efficiently and reliably monitoring all logical channel activities in a LoRa network under poor channel conditions and without prior knowledge of incoming packets.</a:t>
            </a:r>
          </a:p>
        </p:txBody>
      </p:sp>
      <p:sp>
        <p:nvSpPr>
          <p:cNvPr id="4" name="TextBox 4">
            <a:extLst>
              <a:ext uri="{FF2B5EF4-FFF2-40B4-BE49-F238E27FC236}">
                <a16:creationId xmlns:a16="http://schemas.microsoft.com/office/drawing/2014/main" id="{BAFBF7D0-D454-218F-EF0E-0AA97368C9B1}"/>
              </a:ext>
            </a:extLst>
          </p:cNvPr>
          <p:cNvSpPr txBox="1"/>
          <p:nvPr/>
        </p:nvSpPr>
        <p:spPr>
          <a:xfrm>
            <a:off x="929949" y="3249784"/>
            <a:ext cx="9969107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panose="020B0604020202020204" pitchFamily="34" charset="0"/>
              <a:buChar char="•"/>
            </a:pPr>
            <a:r>
              <a:rPr lang="en-US" sz="2800" dirty="0">
                <a:latin typeface="Calibri" panose="020F0502020204030204" pitchFamily="34" charset="0"/>
                <a:cs typeface="Calibri" panose="020F0502020204030204" pitchFamily="34" charset="0"/>
              </a:rPr>
              <a:t>Introduce a novel peak feature recovery technique that leverages the impact of window offset on detection results to extract signal features of individual LoRa symbols. </a:t>
            </a:r>
          </a:p>
          <a:p>
            <a:pPr marL="457200" indent="-457200">
              <a:buFont typeface="Arial" panose="020B0604020202020204" pitchFamily="34" charset="0"/>
              <a:buChar char="•"/>
            </a:pPr>
            <a:endParaRPr lang="en-US" sz="28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46C821D5-7994-2429-C8F5-E9A4D019FBF6}"/>
                  </a:ext>
                </a:extLst>
              </p:cNvPr>
              <p:cNvSpPr txBox="1"/>
              <p:nvPr/>
            </p:nvSpPr>
            <p:spPr>
              <a:xfrm>
                <a:off x="929950" y="4929840"/>
                <a:ext cx="10106350" cy="95410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457200" indent="-457200">
                  <a:buFont typeface="Arial" panose="020B0604020202020204" pitchFamily="34" charset="0"/>
                  <a:buChar char="•"/>
                </a:pPr>
                <a:r>
                  <a:rPr lang="en-US" sz="2800" dirty="0" err="1">
                    <a:latin typeface="Calibri" panose="020F0502020204030204" pitchFamily="34" charset="0"/>
                    <a:cs typeface="Calibri" panose="020F0502020204030204" pitchFamily="34" charset="0"/>
                  </a:rPr>
                  <a:t>SlideLoRa</a:t>
                </a:r>
                <a:r>
                  <a:rPr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achieving a 1.7</a:t>
                </a:r>
                <a14:m>
                  <m:oMath xmlns:m="http://schemas.openxmlformats.org/officeDocument/2006/math">
                    <m:r>
                      <a:rPr lang="en" altLang="zh-CN" sz="2800" i="1" dirty="0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higher packet</a:t>
                </a:r>
                <a:r>
                  <a:rPr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detection rate compared to</a:t>
                </a:r>
                <a:r>
                  <a:rPr lang="zh-CN" altLang="en-US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</a:t>
                </a:r>
                <a:r>
                  <a:rPr lang="en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state-of-the-art</a:t>
                </a:r>
                <a:r>
                  <a:rPr lang="en-US" altLang="zh-CN" sz="28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.</a:t>
                </a:r>
                <a:endParaRPr lang="en-US" sz="2800" dirty="0"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5" name="TextBox 5">
                <a:extLst>
                  <a:ext uri="{FF2B5EF4-FFF2-40B4-BE49-F238E27FC236}">
                    <a16:creationId xmlns:a16="http://schemas.microsoft.com/office/drawing/2014/main" id="{46C821D5-7994-2429-C8F5-E9A4D019FBF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29950" y="4929840"/>
                <a:ext cx="10106350" cy="954107"/>
              </a:xfrm>
              <a:prstGeom prst="rect">
                <a:avLst/>
              </a:prstGeom>
              <a:blipFill>
                <a:blip r:embed="rId3"/>
                <a:stretch>
                  <a:fillRect l="-1131" t="-6579" b="-17105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48432952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19E470-CA95-DFFC-775F-2296F9162B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3">
            <a:extLst>
              <a:ext uri="{FF2B5EF4-FFF2-40B4-BE49-F238E27FC236}">
                <a16:creationId xmlns:a16="http://schemas.microsoft.com/office/drawing/2014/main" id="{AD30EB7E-3D47-3AD3-A4CF-7A2FBA9C6312}"/>
              </a:ext>
            </a:extLst>
          </p:cNvPr>
          <p:cNvSpPr txBox="1"/>
          <p:nvPr/>
        </p:nvSpPr>
        <p:spPr>
          <a:xfrm>
            <a:off x="4578694" y="2644170"/>
            <a:ext cx="303461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800" b="1" dirty="0">
                <a:solidFill>
                  <a:srgbClr val="6108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Thank you!</a:t>
            </a:r>
          </a:p>
          <a:p>
            <a:pPr algn="ctr"/>
            <a:r>
              <a:rPr lang="en-US" sz="4800" b="1" dirty="0">
                <a:solidFill>
                  <a:srgbClr val="610846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Q&amp;A</a:t>
            </a: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D069AB35-1BA9-97F3-D375-969E9E8BAC72}"/>
              </a:ext>
            </a:extLst>
          </p:cNvPr>
          <p:cNvSpPr txBox="1"/>
          <p:nvPr/>
        </p:nvSpPr>
        <p:spPr>
          <a:xfrm>
            <a:off x="247650" y="5365571"/>
            <a:ext cx="1169670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If you are interested in more technical details, </a:t>
            </a:r>
          </a:p>
          <a:p>
            <a:pPr algn="ctr"/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please feel free to contact the author Jiamin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JIANG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!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😊</a:t>
            </a:r>
          </a:p>
          <a:p>
            <a:pPr algn="ctr"/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Email: </a:t>
            </a:r>
            <a:r>
              <a:rPr lang="en-US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jiangjiamin@mail.nankai.edu.cn</a:t>
            </a:r>
            <a:endParaRPr lang="zh-CN" altLang="en-US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6" name="直线连接符 5">
            <a:extLst>
              <a:ext uri="{FF2B5EF4-FFF2-40B4-BE49-F238E27FC236}">
                <a16:creationId xmlns:a16="http://schemas.microsoft.com/office/drawing/2014/main" id="{87FCFEE6-F5D7-9680-8A37-9735EE0BA841}"/>
              </a:ext>
            </a:extLst>
          </p:cNvPr>
          <p:cNvCxnSpPr>
            <a:cxnSpLocks/>
          </p:cNvCxnSpPr>
          <p:nvPr/>
        </p:nvCxnSpPr>
        <p:spPr>
          <a:xfrm>
            <a:off x="2628900" y="5073471"/>
            <a:ext cx="6858000" cy="0"/>
          </a:xfrm>
          <a:prstGeom prst="line">
            <a:avLst/>
          </a:prstGeom>
          <a:ln w="38100">
            <a:solidFill>
              <a:srgbClr val="610846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1" name="图片 10">
            <a:extLst>
              <a:ext uri="{FF2B5EF4-FFF2-40B4-BE49-F238E27FC236}">
                <a16:creationId xmlns:a16="http://schemas.microsoft.com/office/drawing/2014/main" id="{C2A70033-E5BB-32A7-9EE9-373D852CF12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5055" y="333941"/>
            <a:ext cx="1620000" cy="1620000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49372393-BEAC-4835-EF92-D1CD975300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2779" y="544917"/>
            <a:ext cx="5766235" cy="1094106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4F2D499C-5DCC-F8E7-FAD8-06E61F4573E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35658" y="292100"/>
            <a:ext cx="1620000" cy="162000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0EC7770C-428F-AC4A-35D4-AF0C7590A91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6806" y="275292"/>
            <a:ext cx="1620000" cy="16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48879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F37DA5B9-B6AA-7B85-7BD1-4BE9660C04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9CCD3DDE-5485-B3DE-6B88-630895AD93BF}"/>
              </a:ext>
            </a:extLst>
          </p:cNvPr>
          <p:cNvSpPr txBox="1"/>
          <p:nvPr/>
        </p:nvSpPr>
        <p:spPr>
          <a:xfrm>
            <a:off x="2310030" y="2578577"/>
            <a:ext cx="1981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:SF7, BW125kHZ</a:t>
            </a:r>
          </a:p>
          <a:p>
            <a:r>
              <a:rPr lang="en-US" altLang="zh-CN" sz="2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:SF9, BW250kHz</a:t>
            </a:r>
          </a:p>
        </p:txBody>
      </p:sp>
      <p:cxnSp>
        <p:nvCxnSpPr>
          <p:cNvPr id="4" name="直线箭头连接符 3">
            <a:extLst>
              <a:ext uri="{FF2B5EF4-FFF2-40B4-BE49-F238E27FC236}">
                <a16:creationId xmlns:a16="http://schemas.microsoft.com/office/drawing/2014/main" id="{10A10C07-37AA-0924-0CCE-148E1C80C0FA}"/>
              </a:ext>
            </a:extLst>
          </p:cNvPr>
          <p:cNvCxnSpPr>
            <a:cxnSpLocks/>
          </p:cNvCxnSpPr>
          <p:nvPr/>
        </p:nvCxnSpPr>
        <p:spPr>
          <a:xfrm>
            <a:off x="706794" y="4671766"/>
            <a:ext cx="29276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线箭头连接符 4">
            <a:extLst>
              <a:ext uri="{FF2B5EF4-FFF2-40B4-BE49-F238E27FC236}">
                <a16:creationId xmlns:a16="http://schemas.microsoft.com/office/drawing/2014/main" id="{7C820894-90FD-6EBF-1A0B-470C88828B8F}"/>
              </a:ext>
            </a:extLst>
          </p:cNvPr>
          <p:cNvCxnSpPr>
            <a:cxnSpLocks/>
          </p:cNvCxnSpPr>
          <p:nvPr/>
        </p:nvCxnSpPr>
        <p:spPr>
          <a:xfrm flipV="1">
            <a:off x="719418" y="2780344"/>
            <a:ext cx="0" cy="18859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9D17F3EA-4EC2-1067-B617-BC440B4C100F}"/>
              </a:ext>
            </a:extLst>
          </p:cNvPr>
          <p:cNvSpPr txBox="1"/>
          <p:nvPr/>
        </p:nvSpPr>
        <p:spPr>
          <a:xfrm>
            <a:off x="732043" y="2609057"/>
            <a:ext cx="1465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Frequency</a:t>
            </a:r>
          </a:p>
        </p:txBody>
      </p:sp>
      <p:cxnSp>
        <p:nvCxnSpPr>
          <p:cNvPr id="7" name="直线箭头连接符 6">
            <a:extLst>
              <a:ext uri="{FF2B5EF4-FFF2-40B4-BE49-F238E27FC236}">
                <a16:creationId xmlns:a16="http://schemas.microsoft.com/office/drawing/2014/main" id="{8425191E-BCB8-768E-437E-4618772AE270}"/>
              </a:ext>
            </a:extLst>
          </p:cNvPr>
          <p:cNvCxnSpPr>
            <a:cxnSpLocks/>
          </p:cNvCxnSpPr>
          <p:nvPr/>
        </p:nvCxnSpPr>
        <p:spPr>
          <a:xfrm>
            <a:off x="1054456" y="4020482"/>
            <a:ext cx="476099" cy="64529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2A2CA51E-E19F-BF8D-1BEA-2B1321533676}"/>
              </a:ext>
            </a:extLst>
          </p:cNvPr>
          <p:cNvCxnSpPr>
            <a:cxnSpLocks/>
          </p:cNvCxnSpPr>
          <p:nvPr/>
        </p:nvCxnSpPr>
        <p:spPr>
          <a:xfrm flipV="1">
            <a:off x="960090" y="4034530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矩形 12">
            <a:extLst>
              <a:ext uri="{FF2B5EF4-FFF2-40B4-BE49-F238E27FC236}">
                <a16:creationId xmlns:a16="http://schemas.microsoft.com/office/drawing/2014/main" id="{D7420635-BD69-A771-E751-685B8A9EB566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054456" y="4017686"/>
            <a:ext cx="476099" cy="648088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F29CD6A8-5BB8-0B2C-DAEA-F0F7F592B595}"/>
              </a:ext>
            </a:extLst>
          </p:cNvPr>
          <p:cNvCxnSpPr>
            <a:cxnSpLocks/>
          </p:cNvCxnSpPr>
          <p:nvPr/>
        </p:nvCxnSpPr>
        <p:spPr>
          <a:xfrm flipV="1">
            <a:off x="1436189" y="4034530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EB0633B8-DECA-62F2-3A70-7F261E134143}"/>
              </a:ext>
            </a:extLst>
          </p:cNvPr>
          <p:cNvCxnSpPr>
            <a:cxnSpLocks/>
          </p:cNvCxnSpPr>
          <p:nvPr/>
        </p:nvCxnSpPr>
        <p:spPr>
          <a:xfrm flipV="1">
            <a:off x="1198139" y="3402005"/>
            <a:ext cx="944684" cy="1275193"/>
          </a:xfrm>
          <a:prstGeom prst="straightConnector1">
            <a:avLst/>
          </a:prstGeom>
          <a:ln w="38100">
            <a:solidFill>
              <a:schemeClr val="accent4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A6E80E09-367D-C034-7444-D7DBE5D96F25}"/>
              </a:ext>
            </a:extLst>
          </p:cNvPr>
          <p:cNvCxnSpPr>
            <a:cxnSpLocks/>
          </p:cNvCxnSpPr>
          <p:nvPr/>
        </p:nvCxnSpPr>
        <p:spPr>
          <a:xfrm flipV="1">
            <a:off x="2142823" y="3391142"/>
            <a:ext cx="944684" cy="1275193"/>
          </a:xfrm>
          <a:prstGeom prst="straightConnector1">
            <a:avLst/>
          </a:prstGeom>
          <a:ln w="38100">
            <a:solidFill>
              <a:schemeClr val="accent4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CE2F2E0F-5914-A77D-89E6-A215E250221C}"/>
              </a:ext>
            </a:extLst>
          </p:cNvPr>
          <p:cNvCxnSpPr>
            <a:cxnSpLocks/>
          </p:cNvCxnSpPr>
          <p:nvPr/>
        </p:nvCxnSpPr>
        <p:spPr>
          <a:xfrm flipV="1">
            <a:off x="1904773" y="4023667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18AEB814-5C46-D3D9-4CF6-9C4EAE49A001}"/>
              </a:ext>
            </a:extLst>
          </p:cNvPr>
          <p:cNvCxnSpPr>
            <a:cxnSpLocks/>
          </p:cNvCxnSpPr>
          <p:nvPr/>
        </p:nvCxnSpPr>
        <p:spPr>
          <a:xfrm flipV="1">
            <a:off x="2380872" y="4023667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831A515C-0548-0EBC-1719-D1814BE069C7}"/>
              </a:ext>
            </a:extLst>
          </p:cNvPr>
          <p:cNvCxnSpPr>
            <a:cxnSpLocks/>
          </p:cNvCxnSpPr>
          <p:nvPr/>
        </p:nvCxnSpPr>
        <p:spPr>
          <a:xfrm>
            <a:off x="1146731" y="4816137"/>
            <a:ext cx="636203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椭圆 23">
            <a:extLst>
              <a:ext uri="{FF2B5EF4-FFF2-40B4-BE49-F238E27FC236}">
                <a16:creationId xmlns:a16="http://schemas.microsoft.com/office/drawing/2014/main" id="{4C5BC0EC-6E28-5185-1A10-55E33D9399F5}"/>
              </a:ext>
            </a:extLst>
          </p:cNvPr>
          <p:cNvSpPr/>
          <p:nvPr/>
        </p:nvSpPr>
        <p:spPr>
          <a:xfrm>
            <a:off x="861525" y="4509744"/>
            <a:ext cx="221673" cy="223982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1912C453-1677-F63A-24B2-4FF1EC8F5584}"/>
              </a:ext>
            </a:extLst>
          </p:cNvPr>
          <p:cNvSpPr txBox="1"/>
          <p:nvPr/>
        </p:nvSpPr>
        <p:spPr>
          <a:xfrm>
            <a:off x="3291846" y="4719336"/>
            <a:ext cx="1130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D6FFF434-557A-D624-F967-C5E24F57B747}"/>
              </a:ext>
            </a:extLst>
          </p:cNvPr>
          <p:cNvCxnSpPr>
            <a:cxnSpLocks/>
          </p:cNvCxnSpPr>
          <p:nvPr/>
        </p:nvCxnSpPr>
        <p:spPr>
          <a:xfrm>
            <a:off x="2143549" y="2819914"/>
            <a:ext cx="203432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线箭头连接符 32">
            <a:extLst>
              <a:ext uri="{FF2B5EF4-FFF2-40B4-BE49-F238E27FC236}">
                <a16:creationId xmlns:a16="http://schemas.microsoft.com/office/drawing/2014/main" id="{65E64DD6-B594-75EA-5EFE-DB515DEEF7AF}"/>
              </a:ext>
            </a:extLst>
          </p:cNvPr>
          <p:cNvCxnSpPr>
            <a:cxnSpLocks/>
          </p:cNvCxnSpPr>
          <p:nvPr/>
        </p:nvCxnSpPr>
        <p:spPr>
          <a:xfrm>
            <a:off x="2143549" y="3097006"/>
            <a:ext cx="203432" cy="0"/>
          </a:xfrm>
          <a:prstGeom prst="straightConnector1">
            <a:avLst/>
          </a:prstGeom>
          <a:ln w="38100">
            <a:solidFill>
              <a:schemeClr val="accent4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D86EAA47-BC81-3EDF-275C-982D7396FFC1}"/>
              </a:ext>
            </a:extLst>
          </p:cNvPr>
          <p:cNvSpPr txBox="1"/>
          <p:nvPr/>
        </p:nvSpPr>
        <p:spPr>
          <a:xfrm>
            <a:off x="508000" y="1222396"/>
            <a:ext cx="11303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Conventional </a:t>
            </a:r>
            <a:r>
              <a:rPr lang="en-US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dechirp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-based method: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uses a short, fixed window.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0EA3093A-09DF-73DA-92EF-D61390785345}"/>
              </a:ext>
            </a:extLst>
          </p:cNvPr>
          <p:cNvSpPr txBox="1"/>
          <p:nvPr/>
        </p:nvSpPr>
        <p:spPr>
          <a:xfrm>
            <a:off x="4652811" y="2055357"/>
            <a:ext cx="543559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Limitation #1: Energy Leakage 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4078C079-800D-6EDB-7D5D-28AE41C26299}"/>
              </a:ext>
            </a:extLst>
          </p:cNvPr>
          <p:cNvSpPr txBox="1"/>
          <p:nvPr/>
        </p:nvSpPr>
        <p:spPr>
          <a:xfrm>
            <a:off x="5012718" y="2700148"/>
            <a:ext cx="5633481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When symbol duration does not align with the window: Part of the chirp falls outside</a:t>
            </a:r>
            <a:endParaRPr lang="en-US" altLang="zh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07A0990B-3793-C926-75AD-6068D2643968}"/>
              </a:ext>
            </a:extLst>
          </p:cNvPr>
          <p:cNvSpPr txBox="1"/>
          <p:nvPr/>
        </p:nvSpPr>
        <p:spPr>
          <a:xfrm>
            <a:off x="4652811" y="3733368"/>
            <a:ext cx="6484733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Limitation #2: Low efficiency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C768852B-00EF-FCBA-3D8D-1916F254A746}"/>
              </a:ext>
            </a:extLst>
          </p:cNvPr>
          <p:cNvSpPr txBox="1"/>
          <p:nvPr/>
        </p:nvSpPr>
        <p:spPr>
          <a:xfrm>
            <a:off x="5129255" y="4324812"/>
            <a:ext cx="56334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Each logical channel has a different SF/BW configuration, and multiple rounds of detection are required for different configurations.</a:t>
            </a:r>
            <a:endParaRPr lang="en-US" altLang="zh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5" name="Title 4">
            <a:extLst>
              <a:ext uri="{FF2B5EF4-FFF2-40B4-BE49-F238E27FC236}">
                <a16:creationId xmlns:a16="http://schemas.microsoft.com/office/drawing/2014/main" id="{CB1208DB-F04F-EE69-6ADB-7B3B1D0CA9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4180002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25" grpId="0"/>
      <p:bldP spid="2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D774D7B5-6B50-9D9B-5AFB-7AD9C8BEB54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文本框 2">
            <a:extLst>
              <a:ext uri="{FF2B5EF4-FFF2-40B4-BE49-F238E27FC236}">
                <a16:creationId xmlns:a16="http://schemas.microsoft.com/office/drawing/2014/main" id="{44B84A9E-BA0E-957E-DA9E-62ABCD52AB71}"/>
              </a:ext>
            </a:extLst>
          </p:cNvPr>
          <p:cNvSpPr txBox="1"/>
          <p:nvPr/>
        </p:nvSpPr>
        <p:spPr>
          <a:xfrm>
            <a:off x="2310030" y="2578577"/>
            <a:ext cx="1981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:SF7, BW125kHZ</a:t>
            </a:r>
          </a:p>
          <a:p>
            <a:r>
              <a:rPr lang="en-US" altLang="zh-CN" sz="2000" dirty="0">
                <a:solidFill>
                  <a:schemeClr val="accent4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:SF9, BW250kHz</a:t>
            </a:r>
          </a:p>
        </p:txBody>
      </p:sp>
      <p:cxnSp>
        <p:nvCxnSpPr>
          <p:cNvPr id="4" name="直线箭头连接符 3">
            <a:extLst>
              <a:ext uri="{FF2B5EF4-FFF2-40B4-BE49-F238E27FC236}">
                <a16:creationId xmlns:a16="http://schemas.microsoft.com/office/drawing/2014/main" id="{28975F68-8481-35D9-4E99-492C54B2020F}"/>
              </a:ext>
            </a:extLst>
          </p:cNvPr>
          <p:cNvCxnSpPr>
            <a:cxnSpLocks/>
          </p:cNvCxnSpPr>
          <p:nvPr/>
        </p:nvCxnSpPr>
        <p:spPr>
          <a:xfrm>
            <a:off x="706794" y="4671766"/>
            <a:ext cx="29276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" name="直线箭头连接符 4">
            <a:extLst>
              <a:ext uri="{FF2B5EF4-FFF2-40B4-BE49-F238E27FC236}">
                <a16:creationId xmlns:a16="http://schemas.microsoft.com/office/drawing/2014/main" id="{BC435FD1-131A-D621-2265-4CE4E8DE8316}"/>
              </a:ext>
            </a:extLst>
          </p:cNvPr>
          <p:cNvCxnSpPr>
            <a:cxnSpLocks/>
          </p:cNvCxnSpPr>
          <p:nvPr/>
        </p:nvCxnSpPr>
        <p:spPr>
          <a:xfrm flipV="1">
            <a:off x="719418" y="2780344"/>
            <a:ext cx="0" cy="188599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9B8660FF-04A0-80BB-288D-25DD9918943F}"/>
              </a:ext>
            </a:extLst>
          </p:cNvPr>
          <p:cNvSpPr txBox="1"/>
          <p:nvPr/>
        </p:nvSpPr>
        <p:spPr>
          <a:xfrm>
            <a:off x="732043" y="2609057"/>
            <a:ext cx="1465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Frequency</a:t>
            </a:r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3EB07C3F-2815-0F87-14A6-E071972E3FEB}"/>
              </a:ext>
            </a:extLst>
          </p:cNvPr>
          <p:cNvCxnSpPr>
            <a:cxnSpLocks/>
          </p:cNvCxnSpPr>
          <p:nvPr/>
        </p:nvCxnSpPr>
        <p:spPr>
          <a:xfrm flipV="1">
            <a:off x="960090" y="4034530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51B1B7A5-4BA9-C782-2082-68B4625CF73F}"/>
              </a:ext>
            </a:extLst>
          </p:cNvPr>
          <p:cNvCxnSpPr>
            <a:cxnSpLocks/>
          </p:cNvCxnSpPr>
          <p:nvPr/>
        </p:nvCxnSpPr>
        <p:spPr>
          <a:xfrm flipV="1">
            <a:off x="1436189" y="4034530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直线箭头连接符 15">
            <a:extLst>
              <a:ext uri="{FF2B5EF4-FFF2-40B4-BE49-F238E27FC236}">
                <a16:creationId xmlns:a16="http://schemas.microsoft.com/office/drawing/2014/main" id="{321E28FD-3F69-7A20-E352-E282C7418551}"/>
              </a:ext>
            </a:extLst>
          </p:cNvPr>
          <p:cNvCxnSpPr>
            <a:cxnSpLocks/>
          </p:cNvCxnSpPr>
          <p:nvPr/>
        </p:nvCxnSpPr>
        <p:spPr>
          <a:xfrm flipV="1">
            <a:off x="1198139" y="3402005"/>
            <a:ext cx="944684" cy="1275193"/>
          </a:xfrm>
          <a:prstGeom prst="straightConnector1">
            <a:avLst/>
          </a:prstGeom>
          <a:ln w="38100">
            <a:solidFill>
              <a:schemeClr val="accent4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线箭头连接符 18">
            <a:extLst>
              <a:ext uri="{FF2B5EF4-FFF2-40B4-BE49-F238E27FC236}">
                <a16:creationId xmlns:a16="http://schemas.microsoft.com/office/drawing/2014/main" id="{6C99279D-719A-BE1C-F6E7-EE2C8FFB1BCE}"/>
              </a:ext>
            </a:extLst>
          </p:cNvPr>
          <p:cNvCxnSpPr>
            <a:cxnSpLocks/>
          </p:cNvCxnSpPr>
          <p:nvPr/>
        </p:nvCxnSpPr>
        <p:spPr>
          <a:xfrm flipV="1">
            <a:off x="2142823" y="3391142"/>
            <a:ext cx="944684" cy="1275193"/>
          </a:xfrm>
          <a:prstGeom prst="straightConnector1">
            <a:avLst/>
          </a:prstGeom>
          <a:ln w="38100">
            <a:solidFill>
              <a:schemeClr val="accent4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FE2E6444-33D2-8EA3-422D-ED83E23EB23A}"/>
              </a:ext>
            </a:extLst>
          </p:cNvPr>
          <p:cNvCxnSpPr>
            <a:cxnSpLocks/>
          </p:cNvCxnSpPr>
          <p:nvPr/>
        </p:nvCxnSpPr>
        <p:spPr>
          <a:xfrm flipV="1">
            <a:off x="1904773" y="4023667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A2A5AE64-6612-6A93-0EDA-EC1A51FA27BA}"/>
              </a:ext>
            </a:extLst>
          </p:cNvPr>
          <p:cNvCxnSpPr>
            <a:cxnSpLocks/>
          </p:cNvCxnSpPr>
          <p:nvPr/>
        </p:nvCxnSpPr>
        <p:spPr>
          <a:xfrm flipV="1">
            <a:off x="2380872" y="4023667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A026DA58-69CE-41A9-1D98-AE8CF0B56AF8}"/>
              </a:ext>
            </a:extLst>
          </p:cNvPr>
          <p:cNvCxnSpPr>
            <a:cxnSpLocks/>
          </p:cNvCxnSpPr>
          <p:nvPr/>
        </p:nvCxnSpPr>
        <p:spPr>
          <a:xfrm>
            <a:off x="1146731" y="4816137"/>
            <a:ext cx="636203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5" name="文本框 24">
            <a:extLst>
              <a:ext uri="{FF2B5EF4-FFF2-40B4-BE49-F238E27FC236}">
                <a16:creationId xmlns:a16="http://schemas.microsoft.com/office/drawing/2014/main" id="{18CF79AA-4A01-63C7-4E51-677B6DB092A6}"/>
              </a:ext>
            </a:extLst>
          </p:cNvPr>
          <p:cNvSpPr txBox="1"/>
          <p:nvPr/>
        </p:nvSpPr>
        <p:spPr>
          <a:xfrm>
            <a:off x="3291846" y="4719336"/>
            <a:ext cx="1130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cxnSp>
        <p:nvCxnSpPr>
          <p:cNvPr id="26" name="直线箭头连接符 25">
            <a:extLst>
              <a:ext uri="{FF2B5EF4-FFF2-40B4-BE49-F238E27FC236}">
                <a16:creationId xmlns:a16="http://schemas.microsoft.com/office/drawing/2014/main" id="{712B17C5-70F7-A56D-B9D9-817E91B7D4AE}"/>
              </a:ext>
            </a:extLst>
          </p:cNvPr>
          <p:cNvCxnSpPr>
            <a:cxnSpLocks/>
          </p:cNvCxnSpPr>
          <p:nvPr/>
        </p:nvCxnSpPr>
        <p:spPr>
          <a:xfrm>
            <a:off x="2143549" y="2819914"/>
            <a:ext cx="203432" cy="0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直线箭头连接符 32">
            <a:extLst>
              <a:ext uri="{FF2B5EF4-FFF2-40B4-BE49-F238E27FC236}">
                <a16:creationId xmlns:a16="http://schemas.microsoft.com/office/drawing/2014/main" id="{35CEDBCD-73D4-AA4F-91C7-DDEAE1D2E734}"/>
              </a:ext>
            </a:extLst>
          </p:cNvPr>
          <p:cNvCxnSpPr>
            <a:cxnSpLocks/>
          </p:cNvCxnSpPr>
          <p:nvPr/>
        </p:nvCxnSpPr>
        <p:spPr>
          <a:xfrm>
            <a:off x="2143549" y="3097006"/>
            <a:ext cx="203432" cy="0"/>
          </a:xfrm>
          <a:prstGeom prst="straightConnector1">
            <a:avLst/>
          </a:prstGeom>
          <a:ln w="38100">
            <a:solidFill>
              <a:schemeClr val="accent4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7" name="文本框 56">
            <a:extLst>
              <a:ext uri="{FF2B5EF4-FFF2-40B4-BE49-F238E27FC236}">
                <a16:creationId xmlns:a16="http://schemas.microsoft.com/office/drawing/2014/main" id="{F013C4EA-17C1-B2F8-D9CE-FB3CCF36C1DE}"/>
              </a:ext>
            </a:extLst>
          </p:cNvPr>
          <p:cNvSpPr txBox="1"/>
          <p:nvPr/>
        </p:nvSpPr>
        <p:spPr>
          <a:xfrm>
            <a:off x="508000" y="1222396"/>
            <a:ext cx="11303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 err="1">
                <a:latin typeface="Calibri" panose="020F0502020204030204" pitchFamily="34" charset="0"/>
                <a:cs typeface="Calibri" panose="020F0502020204030204" pitchFamily="34" charset="0"/>
              </a:rPr>
              <a:t>SlideLoRa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: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Extend the demodulation window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to the maximum chirp duration (e.g., SF12).</a:t>
            </a:r>
          </a:p>
        </p:txBody>
      </p:sp>
      <p:sp>
        <p:nvSpPr>
          <p:cNvPr id="58" name="文本框 57">
            <a:extLst>
              <a:ext uri="{FF2B5EF4-FFF2-40B4-BE49-F238E27FC236}">
                <a16:creationId xmlns:a16="http://schemas.microsoft.com/office/drawing/2014/main" id="{30977818-2A31-395C-65E7-6282DA2AFC55}"/>
              </a:ext>
            </a:extLst>
          </p:cNvPr>
          <p:cNvSpPr txBox="1"/>
          <p:nvPr/>
        </p:nvSpPr>
        <p:spPr>
          <a:xfrm>
            <a:off x="4652810" y="2055357"/>
            <a:ext cx="69980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Advantage #1: Complete Energy Aggregation (No Leakage)</a:t>
            </a:r>
          </a:p>
        </p:txBody>
      </p:sp>
      <p:sp>
        <p:nvSpPr>
          <p:cNvPr id="60" name="文本框 59">
            <a:extLst>
              <a:ext uri="{FF2B5EF4-FFF2-40B4-BE49-F238E27FC236}">
                <a16:creationId xmlns:a16="http://schemas.microsoft.com/office/drawing/2014/main" id="{1EA0E860-6A41-B240-88A6-FBB100C01DAE}"/>
              </a:ext>
            </a:extLst>
          </p:cNvPr>
          <p:cNvSpPr txBox="1"/>
          <p:nvPr/>
        </p:nvSpPr>
        <p:spPr>
          <a:xfrm>
            <a:off x="5078435" y="3013218"/>
            <a:ext cx="563348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With an extended window, a small-SF chirp is </a:t>
            </a:r>
            <a:r>
              <a:rPr lang="en-US" altLang="zh-CN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always fully covered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, and all symbol energy is aggregated into </a:t>
            </a:r>
            <a:r>
              <a:rPr lang="en-US" altLang="zh-CN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a single FFT bin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lang="en-US" altLang="zh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28908C74-C43D-30F4-6C47-160809F753A0}"/>
              </a:ext>
            </a:extLst>
          </p:cNvPr>
          <p:cNvSpPr txBox="1"/>
          <p:nvPr/>
        </p:nvSpPr>
        <p:spPr>
          <a:xfrm>
            <a:off x="4643352" y="4339083"/>
            <a:ext cx="699808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Advantage #2: Efficient Multi-channel Detection</a:t>
            </a:r>
          </a:p>
        </p:txBody>
      </p:sp>
      <p:sp>
        <p:nvSpPr>
          <p:cNvPr id="62" name="文本框 61">
            <a:extLst>
              <a:ext uri="{FF2B5EF4-FFF2-40B4-BE49-F238E27FC236}">
                <a16:creationId xmlns:a16="http://schemas.microsoft.com/office/drawing/2014/main" id="{5CA3FB58-E95D-43C5-7D98-E680A8954967}"/>
              </a:ext>
            </a:extLst>
          </p:cNvPr>
          <p:cNvSpPr txBox="1"/>
          <p:nvPr/>
        </p:nvSpPr>
        <p:spPr>
          <a:xfrm>
            <a:off x="5078436" y="5288340"/>
            <a:ext cx="5633481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The extended window can</a:t>
            </a:r>
            <a:r>
              <a:rPr lang="en-US" altLang="zh-CN" sz="2400" b="1" u="sng" dirty="0">
                <a:latin typeface="Calibri" panose="020F0502020204030204" pitchFamily="34" charset="0"/>
                <a:cs typeface="Calibri" panose="020F0502020204030204" pitchFamily="34" charset="0"/>
              </a:rPr>
              <a:t> simultaneously detect all packets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with the same chirp slope, enabling scalability to thousands of logical channels.</a:t>
            </a:r>
            <a:endParaRPr lang="en-US" altLang="zh-CN" sz="2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9" name="椭圆 8">
            <a:extLst>
              <a:ext uri="{FF2B5EF4-FFF2-40B4-BE49-F238E27FC236}">
                <a16:creationId xmlns:a16="http://schemas.microsoft.com/office/drawing/2014/main" id="{E2890AC9-70B7-764D-5867-7026EAB47BFB}"/>
              </a:ext>
            </a:extLst>
          </p:cNvPr>
          <p:cNvSpPr/>
          <p:nvPr/>
        </p:nvSpPr>
        <p:spPr>
          <a:xfrm>
            <a:off x="1316584" y="3991639"/>
            <a:ext cx="704282" cy="698106"/>
          </a:xfrm>
          <a:prstGeom prst="ellipse">
            <a:avLst/>
          </a:prstGeom>
          <a:noFill/>
          <a:ln w="22225">
            <a:solidFill>
              <a:srgbClr val="C0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zh-CN" altLang="en-US"/>
          </a:p>
        </p:txBody>
      </p:sp>
      <p:grpSp>
        <p:nvGrpSpPr>
          <p:cNvPr id="10" name="组合 9">
            <a:extLst>
              <a:ext uri="{FF2B5EF4-FFF2-40B4-BE49-F238E27FC236}">
                <a16:creationId xmlns:a16="http://schemas.microsoft.com/office/drawing/2014/main" id="{F20448AF-9E8B-0CA6-D12C-535F81C01D58}"/>
              </a:ext>
            </a:extLst>
          </p:cNvPr>
          <p:cNvGrpSpPr/>
          <p:nvPr/>
        </p:nvGrpSpPr>
        <p:grpSpPr>
          <a:xfrm>
            <a:off x="1063915" y="3409553"/>
            <a:ext cx="954817" cy="1256781"/>
            <a:chOff x="984644" y="4932200"/>
            <a:chExt cx="1095880" cy="1264330"/>
          </a:xfrm>
        </p:grpSpPr>
        <p:cxnSp>
          <p:nvCxnSpPr>
            <p:cNvPr id="11" name="直线箭头连接符 10">
              <a:extLst>
                <a:ext uri="{FF2B5EF4-FFF2-40B4-BE49-F238E27FC236}">
                  <a16:creationId xmlns:a16="http://schemas.microsoft.com/office/drawing/2014/main" id="{B40FCF62-2534-F13C-71C5-4AC4BE660780}"/>
                </a:ext>
              </a:extLst>
            </p:cNvPr>
            <p:cNvCxnSpPr>
              <a:cxnSpLocks/>
            </p:cNvCxnSpPr>
            <p:nvPr/>
          </p:nvCxnSpPr>
          <p:spPr>
            <a:xfrm>
              <a:off x="997015" y="4932200"/>
              <a:ext cx="1047126" cy="1264329"/>
            </a:xfrm>
            <a:prstGeom prst="straightConnector1">
              <a:avLst/>
            </a:prstGeom>
            <a:ln w="38100">
              <a:solidFill>
                <a:schemeClr val="bg1">
                  <a:lumMod val="65000"/>
                </a:schemeClr>
              </a:solidFill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矩形 11">
              <a:extLst>
                <a:ext uri="{FF2B5EF4-FFF2-40B4-BE49-F238E27FC236}">
                  <a16:creationId xmlns:a16="http://schemas.microsoft.com/office/drawing/2014/main" id="{8B33231B-7130-6E26-0055-40F95767DE9C}"/>
                </a:ext>
              </a:extLst>
            </p:cNvPr>
            <p:cNvSpPr/>
            <p:nvPr>
              <p:custDataLst>
                <p:tags r:id="rId1"/>
              </p:custDataLst>
            </p:nvPr>
          </p:nvSpPr>
          <p:spPr>
            <a:xfrm>
              <a:off x="984644" y="4932761"/>
              <a:ext cx="1095880" cy="1263769"/>
            </a:xfrm>
            <a:prstGeom prst="rect">
              <a:avLst/>
            </a:prstGeom>
            <a:noFill/>
            <a:ln w="31750">
              <a:solidFill>
                <a:schemeClr val="bg1">
                  <a:lumMod val="6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18" name="Title 4">
            <a:extLst>
              <a:ext uri="{FF2B5EF4-FFF2-40B4-BE49-F238E27FC236}">
                <a16:creationId xmlns:a16="http://schemas.microsoft.com/office/drawing/2014/main" id="{153F3A30-0043-E872-8E07-0A710DC5E8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Motivation</a:t>
            </a:r>
          </a:p>
        </p:txBody>
      </p:sp>
    </p:spTree>
    <p:extLst>
      <p:ext uri="{BB962C8B-B14F-4D97-AF65-F5344CB8AC3E}">
        <p14:creationId xmlns:p14="http://schemas.microsoft.com/office/powerpoint/2010/main" val="2480922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  <p:bldP spid="6" grpId="0"/>
      <p:bldP spid="6" grpId="1"/>
      <p:bldP spid="25" grpId="0"/>
      <p:bldP spid="2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0934EA-0B38-E120-7B7F-FB0E7A4AE44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 descr="图片包含 桌子, 卡车, 乐高, 蛋糕&#10;&#10;描述已自动生成">
            <a:extLst>
              <a:ext uri="{FF2B5EF4-FFF2-40B4-BE49-F238E27FC236}">
                <a16:creationId xmlns:a16="http://schemas.microsoft.com/office/drawing/2014/main" id="{021572E8-54E5-1E46-289F-8597B12F24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244600"/>
            <a:ext cx="8556292" cy="4795284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9ABC188-3B22-421A-D5A0-E1A0ABEE5A7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3550" y="3896242"/>
            <a:ext cx="298450" cy="360916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E6010C48-4BC6-194D-4226-748BE7F1BA6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32000" y="3068084"/>
            <a:ext cx="298450" cy="360916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392DFE65-73D0-C5DE-6B8C-3577AB67E0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28921" y="5432942"/>
            <a:ext cx="298450" cy="360916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41911731-82D5-AA95-37D6-29A94A53D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7321" y="4233826"/>
            <a:ext cx="298450" cy="360916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65C589F5-605B-2257-0143-215CA4DD538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33871" y="4582042"/>
            <a:ext cx="298450" cy="360916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6C180E5-FBF6-7CF1-F7BB-0CF411D1CE9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1850" y="2560084"/>
            <a:ext cx="298450" cy="360916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02E187DA-CB49-8EE8-30D5-216B8CF8F4A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02400" y="1594884"/>
            <a:ext cx="1054100" cy="1054100"/>
          </a:xfrm>
          <a:prstGeom prst="rect">
            <a:avLst/>
          </a:prstGeom>
        </p:spPr>
      </p:pic>
      <p:cxnSp>
        <p:nvCxnSpPr>
          <p:cNvPr id="14" name="直线连接符 13">
            <a:extLst>
              <a:ext uri="{FF2B5EF4-FFF2-40B4-BE49-F238E27FC236}">
                <a16:creationId xmlns:a16="http://schemas.microsoft.com/office/drawing/2014/main" id="{11F8657C-6B10-8776-F7D1-24BF0E717652}"/>
              </a:ext>
            </a:extLst>
          </p:cNvPr>
          <p:cNvCxnSpPr>
            <a:endCxn id="12" idx="1"/>
          </p:cNvCxnSpPr>
          <p:nvPr/>
        </p:nvCxnSpPr>
        <p:spPr>
          <a:xfrm flipV="1">
            <a:off x="2330450" y="2121934"/>
            <a:ext cx="4171950" cy="946150"/>
          </a:xfrm>
          <a:prstGeom prst="line">
            <a:avLst/>
          </a:prstGeom>
          <a:ln w="508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直线连接符 14">
            <a:extLst>
              <a:ext uri="{FF2B5EF4-FFF2-40B4-BE49-F238E27FC236}">
                <a16:creationId xmlns:a16="http://schemas.microsoft.com/office/drawing/2014/main" id="{69BC2831-B4F1-36CD-3C94-D6D8E209DF6A}"/>
              </a:ext>
            </a:extLst>
          </p:cNvPr>
          <p:cNvCxnSpPr>
            <a:cxnSpLocks/>
            <a:stCxn id="11" idx="3"/>
          </p:cNvCxnSpPr>
          <p:nvPr/>
        </p:nvCxnSpPr>
        <p:spPr>
          <a:xfrm flipV="1">
            <a:off x="4940300" y="2274334"/>
            <a:ext cx="1714500" cy="466208"/>
          </a:xfrm>
          <a:prstGeom prst="line">
            <a:avLst/>
          </a:prstGeom>
          <a:ln w="508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直线连接符 16">
            <a:extLst>
              <a:ext uri="{FF2B5EF4-FFF2-40B4-BE49-F238E27FC236}">
                <a16:creationId xmlns:a16="http://schemas.microsoft.com/office/drawing/2014/main" id="{69257DFE-0708-3B7A-4EF5-079D09A6684A}"/>
              </a:ext>
            </a:extLst>
          </p:cNvPr>
          <p:cNvCxnSpPr>
            <a:cxnSpLocks/>
            <a:stCxn id="10" idx="2"/>
          </p:cNvCxnSpPr>
          <p:nvPr/>
        </p:nvCxnSpPr>
        <p:spPr>
          <a:xfrm flipV="1">
            <a:off x="5783096" y="2560084"/>
            <a:ext cx="1086183" cy="2382874"/>
          </a:xfrm>
          <a:prstGeom prst="line">
            <a:avLst/>
          </a:prstGeom>
          <a:ln w="508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直线连接符 18">
            <a:extLst>
              <a:ext uri="{FF2B5EF4-FFF2-40B4-BE49-F238E27FC236}">
                <a16:creationId xmlns:a16="http://schemas.microsoft.com/office/drawing/2014/main" id="{DFD3C6B8-5030-BE48-338C-9A6C2484A280}"/>
              </a:ext>
            </a:extLst>
          </p:cNvPr>
          <p:cNvCxnSpPr>
            <a:cxnSpLocks/>
            <a:stCxn id="9" idx="3"/>
          </p:cNvCxnSpPr>
          <p:nvPr/>
        </p:nvCxnSpPr>
        <p:spPr>
          <a:xfrm flipV="1">
            <a:off x="4325771" y="2426734"/>
            <a:ext cx="2329029" cy="1987550"/>
          </a:xfrm>
          <a:prstGeom prst="line">
            <a:avLst/>
          </a:prstGeom>
          <a:ln w="508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线连接符 21">
            <a:extLst>
              <a:ext uri="{FF2B5EF4-FFF2-40B4-BE49-F238E27FC236}">
                <a16:creationId xmlns:a16="http://schemas.microsoft.com/office/drawing/2014/main" id="{AA777F95-7D01-5F4D-D038-87ECF4FDAFC5}"/>
              </a:ext>
            </a:extLst>
          </p:cNvPr>
          <p:cNvCxnSpPr>
            <a:cxnSpLocks/>
          </p:cNvCxnSpPr>
          <p:nvPr/>
        </p:nvCxnSpPr>
        <p:spPr>
          <a:xfrm flipV="1">
            <a:off x="4427371" y="2560084"/>
            <a:ext cx="2227429" cy="2872858"/>
          </a:xfrm>
          <a:prstGeom prst="line">
            <a:avLst/>
          </a:prstGeom>
          <a:ln w="508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直线连接符 25">
            <a:extLst>
              <a:ext uri="{FF2B5EF4-FFF2-40B4-BE49-F238E27FC236}">
                <a16:creationId xmlns:a16="http://schemas.microsoft.com/office/drawing/2014/main" id="{CA5554B0-9D49-D278-157D-265004FA71CD}"/>
              </a:ext>
            </a:extLst>
          </p:cNvPr>
          <p:cNvCxnSpPr>
            <a:cxnSpLocks/>
          </p:cNvCxnSpPr>
          <p:nvPr/>
        </p:nvCxnSpPr>
        <p:spPr>
          <a:xfrm flipV="1">
            <a:off x="2115971" y="2426734"/>
            <a:ext cx="4386429" cy="1548366"/>
          </a:xfrm>
          <a:prstGeom prst="line">
            <a:avLst/>
          </a:prstGeom>
          <a:ln w="50800">
            <a:solidFill>
              <a:srgbClr val="C00000"/>
            </a:solidFill>
            <a:prstDash val="sys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Title 4">
            <a:extLst>
              <a:ext uri="{FF2B5EF4-FFF2-40B4-BE49-F238E27FC236}">
                <a16:creationId xmlns:a16="http://schemas.microsoft.com/office/drawing/2014/main" id="{C71374AB-D821-775C-492B-886B3585D5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Low Power Wide Area Network</a:t>
            </a:r>
          </a:p>
        </p:txBody>
      </p:sp>
      <p:pic>
        <p:nvPicPr>
          <p:cNvPr id="30" name="Picture 7">
            <a:extLst>
              <a:ext uri="{FF2B5EF4-FFF2-40B4-BE49-F238E27FC236}">
                <a16:creationId xmlns:a16="http://schemas.microsoft.com/office/drawing/2014/main" id="{8ED4072F-9CBE-858A-D2F1-6ED786565A2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22228" y="1306940"/>
            <a:ext cx="1085850" cy="66675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12">
                <a:extLst>
                  <a:ext uri="{FF2B5EF4-FFF2-40B4-BE49-F238E27FC236}">
                    <a16:creationId xmlns:a16="http://schemas.microsoft.com/office/drawing/2014/main" id="{2764044E-D787-B1D4-8F31-169EFCAE55D3}"/>
                  </a:ext>
                </a:extLst>
              </p:cNvPr>
              <p:cNvSpPr txBox="1"/>
              <p:nvPr/>
            </p:nvSpPr>
            <p:spPr>
              <a:xfrm>
                <a:off x="8474174" y="2065608"/>
                <a:ext cx="3463826" cy="830997"/>
              </a:xfrm>
              <a:prstGeom prst="rect">
                <a:avLst/>
              </a:prstGeom>
              <a:noFill/>
              <a:ln w="19050"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342900" indent="-342900">
                  <a:buFont typeface="Wingdings" pitchFamily="2" charset="2"/>
                  <a:buChar char="Ø"/>
                </a:pPr>
                <a14:m>
                  <m:oMath xmlns:m="http://schemas.openxmlformats.org/officeDocument/2006/math">
                    <m:r>
                      <a:rPr lang="en-US" sz="240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≥</m:t>
                    </m:r>
                    <m:r>
                      <a:rPr lang="en-US" sz="24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10</m:t>
                    </m:r>
                  </m:oMath>
                </a14:m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 KM in rural areas</a:t>
                </a:r>
              </a:p>
              <a:p>
                <a:pPr marL="342900" indent="-342900">
                  <a:buFont typeface="Wingdings" pitchFamily="2" charset="2"/>
                  <a:buChar char="Ø"/>
                </a:pPr>
                <a:r>
                  <a:rPr lang="en-US" sz="2400" dirty="0">
                    <a:latin typeface="Calibri" panose="020F0502020204030204" pitchFamily="34" charset="0"/>
                    <a:cs typeface="Calibri" panose="020F0502020204030204" pitchFamily="34" charset="0"/>
                  </a:rPr>
                  <a:t>3-5 KM in urban</a:t>
                </a:r>
              </a:p>
            </p:txBody>
          </p:sp>
        </mc:Choice>
        <mc:Fallback xmlns="">
          <p:sp>
            <p:nvSpPr>
              <p:cNvPr id="31" name="TextBox 12">
                <a:extLst>
                  <a:ext uri="{FF2B5EF4-FFF2-40B4-BE49-F238E27FC236}">
                    <a16:creationId xmlns:a16="http://schemas.microsoft.com/office/drawing/2014/main" id="{2764044E-D787-B1D4-8F31-169EFCAE55D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474174" y="2065608"/>
                <a:ext cx="3463826" cy="830997"/>
              </a:xfrm>
              <a:prstGeom prst="rect">
                <a:avLst/>
              </a:prstGeom>
              <a:blipFill>
                <a:blip r:embed="rId7"/>
                <a:stretch>
                  <a:fillRect l="-2564" t="-4478" b="-14925"/>
                </a:stretch>
              </a:blipFill>
              <a:ln w="19050">
                <a:noFill/>
              </a:ln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TextBox 18">
            <a:extLst>
              <a:ext uri="{FF2B5EF4-FFF2-40B4-BE49-F238E27FC236}">
                <a16:creationId xmlns:a16="http://schemas.microsoft.com/office/drawing/2014/main" id="{F6B87260-BD0D-B2B7-DA6B-38B9AF787F97}"/>
              </a:ext>
            </a:extLst>
          </p:cNvPr>
          <p:cNvSpPr txBox="1"/>
          <p:nvPr/>
        </p:nvSpPr>
        <p:spPr>
          <a:xfrm>
            <a:off x="9575118" y="1302496"/>
            <a:ext cx="2876492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(</a:t>
            </a:r>
            <a:r>
              <a:rPr lang="en-US" sz="3200" b="1" u="sng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ng </a:t>
            </a:r>
            <a:r>
              <a:rPr lang="en-US" sz="3200" b="1" u="sng" dirty="0">
                <a:solidFill>
                  <a:srgbClr val="A5002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Ra</a:t>
            </a:r>
            <a:r>
              <a:rPr lang="en-US" sz="3200" dirty="0">
                <a:latin typeface="Calibri" panose="020F0502020204030204" pitchFamily="34" charset="0"/>
                <a:cs typeface="Calibri" panose="020F0502020204030204" pitchFamily="34" charset="0"/>
              </a:rPr>
              <a:t>nge)</a:t>
            </a:r>
          </a:p>
        </p:txBody>
      </p:sp>
      <p:sp>
        <p:nvSpPr>
          <p:cNvPr id="33" name="TextBox 18">
            <a:extLst>
              <a:ext uri="{FF2B5EF4-FFF2-40B4-BE49-F238E27FC236}">
                <a16:creationId xmlns:a16="http://schemas.microsoft.com/office/drawing/2014/main" id="{0FB2F5F4-45F1-5F76-9757-C016232614CB}"/>
              </a:ext>
            </a:extLst>
          </p:cNvPr>
          <p:cNvSpPr txBox="1"/>
          <p:nvPr/>
        </p:nvSpPr>
        <p:spPr>
          <a:xfrm>
            <a:off x="8472321" y="3209349"/>
            <a:ext cx="3090142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Low Power</a:t>
            </a:r>
          </a:p>
        </p:txBody>
      </p:sp>
      <p:sp>
        <p:nvSpPr>
          <p:cNvPr id="34" name="TextBox 12">
            <a:extLst>
              <a:ext uri="{FF2B5EF4-FFF2-40B4-BE49-F238E27FC236}">
                <a16:creationId xmlns:a16="http://schemas.microsoft.com/office/drawing/2014/main" id="{BA6EDB80-8204-35E3-8A65-A34B42525A9F}"/>
              </a:ext>
            </a:extLst>
          </p:cNvPr>
          <p:cNvSpPr txBox="1"/>
          <p:nvPr/>
        </p:nvSpPr>
        <p:spPr>
          <a:xfrm>
            <a:off x="8585200" y="3794124"/>
            <a:ext cx="3721100" cy="46166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AA battery for 10+ years</a:t>
            </a:r>
          </a:p>
        </p:txBody>
      </p:sp>
      <p:sp>
        <p:nvSpPr>
          <p:cNvPr id="36" name="TextBox 18">
            <a:extLst>
              <a:ext uri="{FF2B5EF4-FFF2-40B4-BE49-F238E27FC236}">
                <a16:creationId xmlns:a16="http://schemas.microsoft.com/office/drawing/2014/main" id="{852D6808-E26D-FAB8-2039-BC3CAA985048}"/>
              </a:ext>
            </a:extLst>
          </p:cNvPr>
          <p:cNvSpPr txBox="1"/>
          <p:nvPr/>
        </p:nvSpPr>
        <p:spPr>
          <a:xfrm>
            <a:off x="8454692" y="4465084"/>
            <a:ext cx="3090142" cy="584775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libri" panose="020F0502020204030204" pitchFamily="34" charset="0"/>
                <a:cs typeface="Calibri" panose="020F0502020204030204" pitchFamily="34" charset="0"/>
              </a:rPr>
              <a:t>High Sensitivity</a:t>
            </a:r>
          </a:p>
        </p:txBody>
      </p:sp>
      <p:sp>
        <p:nvSpPr>
          <p:cNvPr id="37" name="TextBox 12">
            <a:extLst>
              <a:ext uri="{FF2B5EF4-FFF2-40B4-BE49-F238E27FC236}">
                <a16:creationId xmlns:a16="http://schemas.microsoft.com/office/drawing/2014/main" id="{075669E7-4A26-CF39-507D-604184022F7F}"/>
              </a:ext>
            </a:extLst>
          </p:cNvPr>
          <p:cNvSpPr txBox="1"/>
          <p:nvPr/>
        </p:nvSpPr>
        <p:spPr>
          <a:xfrm>
            <a:off x="8567571" y="5049859"/>
            <a:ext cx="3721100" cy="830997"/>
          </a:xfrm>
          <a:prstGeom prst="rect">
            <a:avLst/>
          </a:prstGeom>
          <a:noFill/>
          <a:ln w="19050"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Below-noise reception</a:t>
            </a:r>
          </a:p>
          <a:p>
            <a:r>
              <a:rPr 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(down to -148dBm)</a:t>
            </a:r>
          </a:p>
        </p:txBody>
      </p:sp>
      <p:sp>
        <p:nvSpPr>
          <p:cNvPr id="2" name="矩形 1">
            <a:extLst>
              <a:ext uri="{FF2B5EF4-FFF2-40B4-BE49-F238E27FC236}">
                <a16:creationId xmlns:a16="http://schemas.microsoft.com/office/drawing/2014/main" id="{454D0ED5-C9FE-5D2D-CDED-3D00ECCDFF46}"/>
              </a:ext>
            </a:extLst>
          </p:cNvPr>
          <p:cNvSpPr/>
          <p:nvPr/>
        </p:nvSpPr>
        <p:spPr>
          <a:xfrm>
            <a:off x="0" y="1200150"/>
            <a:ext cx="12192000" cy="4889500"/>
          </a:xfrm>
          <a:prstGeom prst="rect">
            <a:avLst/>
          </a:prstGeom>
          <a:solidFill>
            <a:schemeClr val="bg1">
              <a:alpha val="78356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kumimoji="1" lang="zh-CN" altLang="en-US"/>
          </a:p>
        </p:txBody>
      </p:sp>
      <p:sp>
        <p:nvSpPr>
          <p:cNvPr id="4" name="矩形 3">
            <a:extLst>
              <a:ext uri="{FF2B5EF4-FFF2-40B4-BE49-F238E27FC236}">
                <a16:creationId xmlns:a16="http://schemas.microsoft.com/office/drawing/2014/main" id="{0039F888-FCED-3109-22AF-669BA66DDE0A}"/>
              </a:ext>
            </a:extLst>
          </p:cNvPr>
          <p:cNvSpPr/>
          <p:nvPr/>
        </p:nvSpPr>
        <p:spPr>
          <a:xfrm>
            <a:off x="0" y="2491268"/>
            <a:ext cx="12192000" cy="1853166"/>
          </a:xfrm>
          <a:prstGeom prst="rect">
            <a:avLst/>
          </a:prstGeom>
          <a:solidFill>
            <a:srgbClr val="610846">
              <a:alpha val="76845"/>
            </a:srgb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kumimoji="1" lang="en-US" altLang="zh-CN" sz="4000" b="1" dirty="0">
                <a:latin typeface="Calibri" panose="020F0502020204030204" pitchFamily="34" charset="0"/>
                <a:cs typeface="Calibri" panose="020F0502020204030204" pitchFamily="34" charset="0"/>
              </a:rPr>
              <a:t>Goal: connect 1,000+ of LoRa nodes per gateway </a:t>
            </a:r>
          </a:p>
          <a:p>
            <a:pPr algn="ctr"/>
            <a:r>
              <a:rPr kumimoji="1" lang="en-US" altLang="zh-CN" sz="4000" b="1" dirty="0">
                <a:latin typeface="Calibri" panose="020F0502020204030204" pitchFamily="34" charset="0"/>
                <a:cs typeface="Calibri" panose="020F0502020204030204" pitchFamily="34" charset="0"/>
              </a:rPr>
              <a:t>under poor channel conditions</a:t>
            </a:r>
            <a:endParaRPr kumimoji="1" lang="zh-CN" altLang="en-US" sz="40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3588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5AF29C-E42E-CACB-4F12-6CBA52CF98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4">
            <a:extLst>
              <a:ext uri="{FF2B5EF4-FFF2-40B4-BE49-F238E27FC236}">
                <a16:creationId xmlns:a16="http://schemas.microsoft.com/office/drawing/2014/main" id="{01E97888-DADE-74C7-7057-6591D0E01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LoRa PHY Background</a:t>
            </a:r>
          </a:p>
        </p:txBody>
      </p:sp>
      <p:sp>
        <p:nvSpPr>
          <p:cNvPr id="23" name="十字形 22">
            <a:extLst>
              <a:ext uri="{FF2B5EF4-FFF2-40B4-BE49-F238E27FC236}">
                <a16:creationId xmlns:a16="http://schemas.microsoft.com/office/drawing/2014/main" id="{6B58E582-8E22-55CC-7320-ECC6893DF306}"/>
              </a:ext>
            </a:extLst>
          </p:cNvPr>
          <p:cNvSpPr/>
          <p:nvPr/>
        </p:nvSpPr>
        <p:spPr>
          <a:xfrm rot="2700000">
            <a:off x="3193339" y="2257706"/>
            <a:ext cx="198755" cy="198755"/>
          </a:xfrm>
          <a:prstGeom prst="plus">
            <a:avLst>
              <a:gd name="adj" fmla="val 40555"/>
            </a:avLst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24" name="组合 23">
            <a:extLst>
              <a:ext uri="{FF2B5EF4-FFF2-40B4-BE49-F238E27FC236}">
                <a16:creationId xmlns:a16="http://schemas.microsoft.com/office/drawing/2014/main" id="{9F0A541A-84BE-58EC-5B45-A86EC698CE9B}"/>
              </a:ext>
            </a:extLst>
          </p:cNvPr>
          <p:cNvGrpSpPr/>
          <p:nvPr/>
        </p:nvGrpSpPr>
        <p:grpSpPr>
          <a:xfrm>
            <a:off x="3463583" y="1983986"/>
            <a:ext cx="665111" cy="560105"/>
            <a:chOff x="8543" y="8280"/>
            <a:chExt cx="1944" cy="1500"/>
          </a:xfrm>
        </p:grpSpPr>
        <p:sp>
          <p:nvSpPr>
            <p:cNvPr id="25" name="矩形 24">
              <a:extLst>
                <a:ext uri="{FF2B5EF4-FFF2-40B4-BE49-F238E27FC236}">
                  <a16:creationId xmlns:a16="http://schemas.microsoft.com/office/drawing/2014/main" id="{3B2564A7-7ECE-51FE-276A-544E804728D9}"/>
                </a:ext>
              </a:extLst>
            </p:cNvPr>
            <p:cNvSpPr/>
            <p:nvPr>
              <p:custDataLst>
                <p:tags r:id="rId3"/>
              </p:custDataLst>
            </p:nvPr>
          </p:nvSpPr>
          <p:spPr>
            <a:xfrm>
              <a:off x="8543" y="8280"/>
              <a:ext cx="1944" cy="1500"/>
            </a:xfrm>
            <a:prstGeom prst="rect">
              <a:avLst/>
            </a:prstGeom>
            <a:noFill/>
            <a:ln w="3175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cxnSp>
          <p:nvCxnSpPr>
            <p:cNvPr id="27" name="直接连接符 9">
              <a:extLst>
                <a:ext uri="{FF2B5EF4-FFF2-40B4-BE49-F238E27FC236}">
                  <a16:creationId xmlns:a16="http://schemas.microsoft.com/office/drawing/2014/main" id="{084DF16F-9631-129E-87F2-3108E77AC181}"/>
                </a:ext>
              </a:extLst>
            </p:cNvPr>
            <p:cNvCxnSpPr/>
            <p:nvPr>
              <p:custDataLst>
                <p:tags r:id="rId4"/>
              </p:custDataLst>
            </p:nvPr>
          </p:nvCxnSpPr>
          <p:spPr>
            <a:xfrm>
              <a:off x="8543" y="8280"/>
              <a:ext cx="1941" cy="1485"/>
            </a:xfrm>
            <a:prstGeom prst="line">
              <a:avLst/>
            </a:prstGeom>
            <a:ln w="317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组合 27">
            <a:extLst>
              <a:ext uri="{FF2B5EF4-FFF2-40B4-BE49-F238E27FC236}">
                <a16:creationId xmlns:a16="http://schemas.microsoft.com/office/drawing/2014/main" id="{BD699A71-2CAE-EE01-2CD1-0B790D8F76BD}"/>
              </a:ext>
            </a:extLst>
          </p:cNvPr>
          <p:cNvGrpSpPr/>
          <p:nvPr/>
        </p:nvGrpSpPr>
        <p:grpSpPr>
          <a:xfrm>
            <a:off x="1393114" y="1892581"/>
            <a:ext cx="1415415" cy="1640840"/>
            <a:chOff x="4957" y="8024"/>
            <a:chExt cx="2229" cy="2584"/>
          </a:xfrm>
        </p:grpSpPr>
        <p:pic>
          <p:nvPicPr>
            <p:cNvPr id="35" name="图片 34">
              <a:extLst>
                <a:ext uri="{FF2B5EF4-FFF2-40B4-BE49-F238E27FC236}">
                  <a16:creationId xmlns:a16="http://schemas.microsoft.com/office/drawing/2014/main" id="{59117BAD-493C-69C5-176B-DCF981DAB40F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7"/>
            <a:stretch>
              <a:fillRect/>
            </a:stretch>
          </p:blipFill>
          <p:spPr>
            <a:xfrm>
              <a:off x="5104" y="8024"/>
              <a:ext cx="2082" cy="2584"/>
            </a:xfrm>
            <a:prstGeom prst="rect">
              <a:avLst/>
            </a:prstGeom>
          </p:spPr>
        </p:pic>
        <p:sp>
          <p:nvSpPr>
            <p:cNvPr id="38" name="椭圆 37">
              <a:extLst>
                <a:ext uri="{FF2B5EF4-FFF2-40B4-BE49-F238E27FC236}">
                  <a16:creationId xmlns:a16="http://schemas.microsoft.com/office/drawing/2014/main" id="{B5178719-DF18-77B2-0223-D5FBB83E81B4}"/>
                </a:ext>
              </a:extLst>
            </p:cNvPr>
            <p:cNvSpPr/>
            <p:nvPr>
              <p:custDataLst>
                <p:tags r:id="rId2"/>
              </p:custDataLst>
            </p:nvPr>
          </p:nvSpPr>
          <p:spPr>
            <a:xfrm>
              <a:off x="4957" y="9396"/>
              <a:ext cx="316" cy="316"/>
            </a:xfrm>
            <a:prstGeom prst="ellipse">
              <a:avLst/>
            </a:prstGeom>
            <a:noFill/>
            <a:ln w="317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</p:grpSp>
      <p:sp>
        <p:nvSpPr>
          <p:cNvPr id="39" name="右箭头 38">
            <a:extLst>
              <a:ext uri="{FF2B5EF4-FFF2-40B4-BE49-F238E27FC236}">
                <a16:creationId xmlns:a16="http://schemas.microsoft.com/office/drawing/2014/main" id="{808681D1-F869-0623-BA2C-9EC39D4337CF}"/>
              </a:ext>
            </a:extLst>
          </p:cNvPr>
          <p:cNvSpPr/>
          <p:nvPr/>
        </p:nvSpPr>
        <p:spPr>
          <a:xfrm>
            <a:off x="2993949" y="2605051"/>
            <a:ext cx="1378585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0" name="右箭头 39">
            <a:extLst>
              <a:ext uri="{FF2B5EF4-FFF2-40B4-BE49-F238E27FC236}">
                <a16:creationId xmlns:a16="http://schemas.microsoft.com/office/drawing/2014/main" id="{665DB910-07EA-3AB6-5041-8B659CD5D0DE}"/>
              </a:ext>
            </a:extLst>
          </p:cNvPr>
          <p:cNvSpPr/>
          <p:nvPr/>
        </p:nvSpPr>
        <p:spPr>
          <a:xfrm>
            <a:off x="6125134" y="2603146"/>
            <a:ext cx="1423035" cy="26670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1" name="文本框 40">
            <a:extLst>
              <a:ext uri="{FF2B5EF4-FFF2-40B4-BE49-F238E27FC236}">
                <a16:creationId xmlns:a16="http://schemas.microsoft.com/office/drawing/2014/main" id="{9C0F57F7-25AB-03CE-9724-3937331FDAEA}"/>
              </a:ext>
            </a:extLst>
          </p:cNvPr>
          <p:cNvSpPr txBox="1"/>
          <p:nvPr/>
        </p:nvSpPr>
        <p:spPr>
          <a:xfrm>
            <a:off x="6389900" y="2201396"/>
            <a:ext cx="7864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FFT</a:t>
            </a:r>
          </a:p>
        </p:txBody>
      </p:sp>
      <p:sp>
        <p:nvSpPr>
          <p:cNvPr id="45" name="文本框 44">
            <a:extLst>
              <a:ext uri="{FF2B5EF4-FFF2-40B4-BE49-F238E27FC236}">
                <a16:creationId xmlns:a16="http://schemas.microsoft.com/office/drawing/2014/main" id="{A08FCD2B-B3EA-80B1-D5F9-5B4A469414A1}"/>
              </a:ext>
            </a:extLst>
          </p:cNvPr>
          <p:cNvSpPr txBox="1"/>
          <p:nvPr/>
        </p:nvSpPr>
        <p:spPr>
          <a:xfrm>
            <a:off x="5924649" y="2833978"/>
            <a:ext cx="201944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max (FFT bin)</a:t>
            </a:r>
          </a:p>
        </p:txBody>
      </p:sp>
      <p:sp>
        <p:nvSpPr>
          <p:cNvPr id="46" name="文本框 45">
            <a:extLst>
              <a:ext uri="{FF2B5EF4-FFF2-40B4-BE49-F238E27FC236}">
                <a16:creationId xmlns:a16="http://schemas.microsoft.com/office/drawing/2014/main" id="{3DF55949-4EA3-1CFC-5FEA-E7243E8614C6}"/>
              </a:ext>
            </a:extLst>
          </p:cNvPr>
          <p:cNvSpPr txBox="1"/>
          <p:nvPr/>
        </p:nvSpPr>
        <p:spPr>
          <a:xfrm>
            <a:off x="2933039" y="2806311"/>
            <a:ext cx="18713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Base DownChirp</a:t>
            </a:r>
          </a:p>
        </p:txBody>
      </p:sp>
      <p:pic>
        <p:nvPicPr>
          <p:cNvPr id="47" name="图片 46">
            <a:extLst>
              <a:ext uri="{FF2B5EF4-FFF2-40B4-BE49-F238E27FC236}">
                <a16:creationId xmlns:a16="http://schemas.microsoft.com/office/drawing/2014/main" id="{89671674-C645-E3FD-A9C7-25A177FF19A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87652" y="1782726"/>
            <a:ext cx="1314450" cy="1640840"/>
          </a:xfrm>
          <a:prstGeom prst="rect">
            <a:avLst/>
          </a:prstGeom>
        </p:spPr>
      </p:pic>
      <p:cxnSp>
        <p:nvCxnSpPr>
          <p:cNvPr id="50" name="直线箭头连接符 49">
            <a:extLst>
              <a:ext uri="{FF2B5EF4-FFF2-40B4-BE49-F238E27FC236}">
                <a16:creationId xmlns:a16="http://schemas.microsoft.com/office/drawing/2014/main" id="{307128BA-2540-0549-F013-5D0CBCCAA65C}"/>
              </a:ext>
            </a:extLst>
          </p:cNvPr>
          <p:cNvCxnSpPr/>
          <p:nvPr/>
        </p:nvCxnSpPr>
        <p:spPr>
          <a:xfrm>
            <a:off x="1480744" y="3508021"/>
            <a:ext cx="150050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直线箭头连接符 50">
            <a:extLst>
              <a:ext uri="{FF2B5EF4-FFF2-40B4-BE49-F238E27FC236}">
                <a16:creationId xmlns:a16="http://schemas.microsoft.com/office/drawing/2014/main" id="{FC029E92-6589-529D-D993-C5C9046192E6}"/>
              </a:ext>
            </a:extLst>
          </p:cNvPr>
          <p:cNvCxnSpPr>
            <a:cxnSpLocks/>
          </p:cNvCxnSpPr>
          <p:nvPr/>
        </p:nvCxnSpPr>
        <p:spPr>
          <a:xfrm flipV="1">
            <a:off x="1493368" y="1587500"/>
            <a:ext cx="0" cy="19150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" name="文本框 53">
            <a:extLst>
              <a:ext uri="{FF2B5EF4-FFF2-40B4-BE49-F238E27FC236}">
                <a16:creationId xmlns:a16="http://schemas.microsoft.com/office/drawing/2014/main" id="{EDBB2282-C7C2-E6B6-7146-88761B5C72B6}"/>
              </a:ext>
            </a:extLst>
          </p:cNvPr>
          <p:cNvSpPr txBox="1"/>
          <p:nvPr/>
        </p:nvSpPr>
        <p:spPr>
          <a:xfrm>
            <a:off x="2278076" y="3513453"/>
            <a:ext cx="772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45BBADBF-2131-2B23-B484-EA1E66AF7128}"/>
              </a:ext>
            </a:extLst>
          </p:cNvPr>
          <p:cNvSpPr txBox="1"/>
          <p:nvPr/>
        </p:nvSpPr>
        <p:spPr>
          <a:xfrm>
            <a:off x="1480745" y="1447361"/>
            <a:ext cx="1465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Frequency</a:t>
            </a:r>
          </a:p>
        </p:txBody>
      </p:sp>
      <p:cxnSp>
        <p:nvCxnSpPr>
          <p:cNvPr id="58" name="直线箭头连接符 57">
            <a:extLst>
              <a:ext uri="{FF2B5EF4-FFF2-40B4-BE49-F238E27FC236}">
                <a16:creationId xmlns:a16="http://schemas.microsoft.com/office/drawing/2014/main" id="{D21E219A-4617-3EAD-6B58-4D6B4588DE82}"/>
              </a:ext>
            </a:extLst>
          </p:cNvPr>
          <p:cNvCxnSpPr/>
          <p:nvPr/>
        </p:nvCxnSpPr>
        <p:spPr>
          <a:xfrm>
            <a:off x="4465551" y="3431821"/>
            <a:ext cx="1500505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9" name="直线箭头连接符 58">
            <a:extLst>
              <a:ext uri="{FF2B5EF4-FFF2-40B4-BE49-F238E27FC236}">
                <a16:creationId xmlns:a16="http://schemas.microsoft.com/office/drawing/2014/main" id="{DE0AB81A-3040-EB0A-CD7E-D3A1E62D8427}"/>
              </a:ext>
            </a:extLst>
          </p:cNvPr>
          <p:cNvCxnSpPr>
            <a:cxnSpLocks/>
          </p:cNvCxnSpPr>
          <p:nvPr/>
        </p:nvCxnSpPr>
        <p:spPr>
          <a:xfrm flipV="1">
            <a:off x="4478175" y="1511300"/>
            <a:ext cx="0" cy="19150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0" name="文本框 59">
            <a:extLst>
              <a:ext uri="{FF2B5EF4-FFF2-40B4-BE49-F238E27FC236}">
                <a16:creationId xmlns:a16="http://schemas.microsoft.com/office/drawing/2014/main" id="{C38E9BCF-9352-6489-B9DF-1B41E0A12683}"/>
              </a:ext>
            </a:extLst>
          </p:cNvPr>
          <p:cNvSpPr txBox="1"/>
          <p:nvPr/>
        </p:nvSpPr>
        <p:spPr>
          <a:xfrm>
            <a:off x="5262883" y="3437253"/>
            <a:ext cx="7723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sp>
        <p:nvSpPr>
          <p:cNvPr id="61" name="文本框 60">
            <a:extLst>
              <a:ext uri="{FF2B5EF4-FFF2-40B4-BE49-F238E27FC236}">
                <a16:creationId xmlns:a16="http://schemas.microsoft.com/office/drawing/2014/main" id="{3D44C0DE-CE53-52AA-05CD-C620C5A62172}"/>
              </a:ext>
            </a:extLst>
          </p:cNvPr>
          <p:cNvSpPr txBox="1"/>
          <p:nvPr/>
        </p:nvSpPr>
        <p:spPr>
          <a:xfrm>
            <a:off x="4465552" y="1371161"/>
            <a:ext cx="1465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Frequency</a:t>
            </a:r>
          </a:p>
        </p:txBody>
      </p:sp>
      <p:cxnSp>
        <p:nvCxnSpPr>
          <p:cNvPr id="63" name="直线箭头连接符 62">
            <a:extLst>
              <a:ext uri="{FF2B5EF4-FFF2-40B4-BE49-F238E27FC236}">
                <a16:creationId xmlns:a16="http://schemas.microsoft.com/office/drawing/2014/main" id="{3155BC5F-D6D8-0E49-9F74-E9BA8143D6D4}"/>
              </a:ext>
            </a:extLst>
          </p:cNvPr>
          <p:cNvCxnSpPr>
            <a:cxnSpLocks/>
          </p:cNvCxnSpPr>
          <p:nvPr/>
        </p:nvCxnSpPr>
        <p:spPr>
          <a:xfrm>
            <a:off x="7871200" y="3546560"/>
            <a:ext cx="29276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4" name="直线箭头连接符 63">
            <a:extLst>
              <a:ext uri="{FF2B5EF4-FFF2-40B4-BE49-F238E27FC236}">
                <a16:creationId xmlns:a16="http://schemas.microsoft.com/office/drawing/2014/main" id="{A638B331-C030-4A3A-FCD2-392C6D5810F8}"/>
              </a:ext>
            </a:extLst>
          </p:cNvPr>
          <p:cNvCxnSpPr>
            <a:cxnSpLocks/>
          </p:cNvCxnSpPr>
          <p:nvPr/>
        </p:nvCxnSpPr>
        <p:spPr>
          <a:xfrm flipV="1">
            <a:off x="7883824" y="1626039"/>
            <a:ext cx="0" cy="19150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5" name="文本框 64">
            <a:extLst>
              <a:ext uri="{FF2B5EF4-FFF2-40B4-BE49-F238E27FC236}">
                <a16:creationId xmlns:a16="http://schemas.microsoft.com/office/drawing/2014/main" id="{02CD3F31-9152-11CD-B4E2-CECEC0CEFDCA}"/>
              </a:ext>
            </a:extLst>
          </p:cNvPr>
          <p:cNvSpPr txBox="1"/>
          <p:nvPr/>
        </p:nvSpPr>
        <p:spPr>
          <a:xfrm>
            <a:off x="10234537" y="3563309"/>
            <a:ext cx="1130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FFT bin</a:t>
            </a:r>
          </a:p>
        </p:txBody>
      </p:sp>
      <p:sp>
        <p:nvSpPr>
          <p:cNvPr id="66" name="文本框 65">
            <a:extLst>
              <a:ext uri="{FF2B5EF4-FFF2-40B4-BE49-F238E27FC236}">
                <a16:creationId xmlns:a16="http://schemas.microsoft.com/office/drawing/2014/main" id="{4E2BB49C-9878-2BD9-8114-866682F3A6AC}"/>
              </a:ext>
            </a:extLst>
          </p:cNvPr>
          <p:cNvSpPr txBox="1"/>
          <p:nvPr/>
        </p:nvSpPr>
        <p:spPr>
          <a:xfrm>
            <a:off x="7871201" y="1485900"/>
            <a:ext cx="1465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Amp</a:t>
            </a:r>
          </a:p>
        </p:txBody>
      </p:sp>
      <p:cxnSp>
        <p:nvCxnSpPr>
          <p:cNvPr id="68" name="直线箭头连接符 67">
            <a:extLst>
              <a:ext uri="{FF2B5EF4-FFF2-40B4-BE49-F238E27FC236}">
                <a16:creationId xmlns:a16="http://schemas.microsoft.com/office/drawing/2014/main" id="{597D555D-E66F-874F-0379-E41507E2AFE2}"/>
              </a:ext>
            </a:extLst>
          </p:cNvPr>
          <p:cNvCxnSpPr>
            <a:cxnSpLocks/>
          </p:cNvCxnSpPr>
          <p:nvPr/>
        </p:nvCxnSpPr>
        <p:spPr>
          <a:xfrm flipV="1">
            <a:off x="8626515" y="2806311"/>
            <a:ext cx="0" cy="743106"/>
          </a:xfrm>
          <a:prstGeom prst="straightConnector1">
            <a:avLst/>
          </a:prstGeom>
          <a:ln w="38100">
            <a:solidFill>
              <a:schemeClr val="tx1"/>
            </a:solidFill>
            <a:tailEnd type="oval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1" name="文本框 70">
            <a:extLst>
              <a:ext uri="{FF2B5EF4-FFF2-40B4-BE49-F238E27FC236}">
                <a16:creationId xmlns:a16="http://schemas.microsoft.com/office/drawing/2014/main" id="{CC16276A-897E-4284-9DE9-24941ADEFFD9}"/>
              </a:ext>
            </a:extLst>
          </p:cNvPr>
          <p:cNvSpPr txBox="1"/>
          <p:nvPr/>
        </p:nvSpPr>
        <p:spPr>
          <a:xfrm>
            <a:off x="8361183" y="3614310"/>
            <a:ext cx="1130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Bin #40</a:t>
            </a:r>
          </a:p>
        </p:txBody>
      </p:sp>
      <p:sp>
        <p:nvSpPr>
          <p:cNvPr id="72" name="文本框 71">
            <a:extLst>
              <a:ext uri="{FF2B5EF4-FFF2-40B4-BE49-F238E27FC236}">
                <a16:creationId xmlns:a16="http://schemas.microsoft.com/office/drawing/2014/main" id="{09652B54-D331-1A00-0DA9-41F9F39DA30B}"/>
              </a:ext>
            </a:extLst>
          </p:cNvPr>
          <p:cNvSpPr txBox="1"/>
          <p:nvPr/>
        </p:nvSpPr>
        <p:spPr>
          <a:xfrm>
            <a:off x="205899" y="2603146"/>
            <a:ext cx="1335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Initial </a:t>
            </a:r>
          </a:p>
          <a:p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Frequency </a:t>
            </a:r>
          </a:p>
        </p:txBody>
      </p:sp>
      <p:sp>
        <p:nvSpPr>
          <p:cNvPr id="73" name="文本框 72">
            <a:extLst>
              <a:ext uri="{FF2B5EF4-FFF2-40B4-BE49-F238E27FC236}">
                <a16:creationId xmlns:a16="http://schemas.microsoft.com/office/drawing/2014/main" id="{C217A0E3-DB79-3DD1-4BAE-8F2657F1AAAA}"/>
              </a:ext>
            </a:extLst>
          </p:cNvPr>
          <p:cNvSpPr txBox="1"/>
          <p:nvPr/>
        </p:nvSpPr>
        <p:spPr>
          <a:xfrm>
            <a:off x="6313700" y="4860069"/>
            <a:ext cx="57132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Spread Factor(SF): 6-12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Bandwidth(BW): 62.5/125/250/500kHz</a:t>
            </a:r>
          </a:p>
        </p:txBody>
      </p:sp>
      <p:sp>
        <p:nvSpPr>
          <p:cNvPr id="75" name="文本框 74">
            <a:extLst>
              <a:ext uri="{FF2B5EF4-FFF2-40B4-BE49-F238E27FC236}">
                <a16:creationId xmlns:a16="http://schemas.microsoft.com/office/drawing/2014/main" id="{CE0CF98A-DA67-DD14-1983-BA2918544DBB}"/>
              </a:ext>
            </a:extLst>
          </p:cNvPr>
          <p:cNvSpPr txBox="1"/>
          <p:nvPr/>
        </p:nvSpPr>
        <p:spPr>
          <a:xfrm>
            <a:off x="6313700" y="4258265"/>
            <a:ext cx="5013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LoRa Parameters:</a:t>
            </a:r>
          </a:p>
        </p:txBody>
      </p:sp>
      <p:sp>
        <p:nvSpPr>
          <p:cNvPr id="76" name="文本框 75">
            <a:extLst>
              <a:ext uri="{FF2B5EF4-FFF2-40B4-BE49-F238E27FC236}">
                <a16:creationId xmlns:a16="http://schemas.microsoft.com/office/drawing/2014/main" id="{73032549-760D-8C9B-C639-1216C1BD9F87}"/>
              </a:ext>
            </a:extLst>
          </p:cNvPr>
          <p:cNvSpPr txBox="1"/>
          <p:nvPr/>
        </p:nvSpPr>
        <p:spPr>
          <a:xfrm>
            <a:off x="467071" y="4841807"/>
            <a:ext cx="50131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The initial frequency of each symbol represent the modulation data.</a:t>
            </a: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205DBA41-5C22-DBD0-4337-03EEA9877999}"/>
              </a:ext>
            </a:extLst>
          </p:cNvPr>
          <p:cNvSpPr txBox="1"/>
          <p:nvPr/>
        </p:nvSpPr>
        <p:spPr>
          <a:xfrm>
            <a:off x="467071" y="4258265"/>
            <a:ext cx="5013116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LoRa</a:t>
            </a:r>
            <a:r>
              <a:rPr lang="zh-CN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uses CSS modulation:</a:t>
            </a:r>
          </a:p>
        </p:txBody>
      </p:sp>
      <p:cxnSp>
        <p:nvCxnSpPr>
          <p:cNvPr id="79" name="直线连接符 78">
            <a:extLst>
              <a:ext uri="{FF2B5EF4-FFF2-40B4-BE49-F238E27FC236}">
                <a16:creationId xmlns:a16="http://schemas.microsoft.com/office/drawing/2014/main" id="{7E3220CF-67F5-B796-499A-158B1D1DC744}"/>
              </a:ext>
            </a:extLst>
          </p:cNvPr>
          <p:cNvCxnSpPr/>
          <p:nvPr/>
        </p:nvCxnSpPr>
        <p:spPr>
          <a:xfrm flipV="1">
            <a:off x="5802102" y="4258265"/>
            <a:ext cx="0" cy="2333035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文本框 1">
            <a:extLst>
              <a:ext uri="{FF2B5EF4-FFF2-40B4-BE49-F238E27FC236}">
                <a16:creationId xmlns:a16="http://schemas.microsoft.com/office/drawing/2014/main" id="{346AD012-C65D-FEED-E2AE-9DFC73245D86}"/>
              </a:ext>
            </a:extLst>
          </p:cNvPr>
          <p:cNvSpPr txBox="1"/>
          <p:nvPr/>
        </p:nvSpPr>
        <p:spPr>
          <a:xfrm>
            <a:off x="8526772" y="2512946"/>
            <a:ext cx="133509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“Peaks”</a:t>
            </a:r>
          </a:p>
        </p:txBody>
      </p:sp>
    </p:spTree>
    <p:extLst>
      <p:ext uri="{BB962C8B-B14F-4D97-AF65-F5344CB8AC3E}">
        <p14:creationId xmlns:p14="http://schemas.microsoft.com/office/powerpoint/2010/main" val="397556351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9CA33D-7AD3-448D-9C24-FBB45CD71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4">
            <a:extLst>
              <a:ext uri="{FF2B5EF4-FFF2-40B4-BE49-F238E27FC236}">
                <a16:creationId xmlns:a16="http://schemas.microsoft.com/office/drawing/2014/main" id="{AA880292-E502-AF03-5901-CBEE6F7DB5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Logical Channels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altLang="zh-CN" b="1" dirty="0" err="1">
                <a:latin typeface="Calibri" panose="020F0502020204030204" pitchFamily="34" charset="0"/>
                <a:cs typeface="Calibri" panose="020F0502020204030204" pitchFamily="34" charset="0"/>
              </a:rPr>
              <a:t>LoRaWAN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9138F313-21BF-7D62-3D8A-BD7B663C5B5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60" y="1864797"/>
            <a:ext cx="10647540" cy="2351603"/>
          </a:xfrm>
          <a:prstGeom prst="rect">
            <a:avLst/>
          </a:prstGeom>
        </p:spPr>
      </p:pic>
      <p:sp>
        <p:nvSpPr>
          <p:cNvPr id="16" name="文本框 15">
            <a:extLst>
              <a:ext uri="{FF2B5EF4-FFF2-40B4-BE49-F238E27FC236}">
                <a16:creationId xmlns:a16="http://schemas.microsoft.com/office/drawing/2014/main" id="{45ED62F4-72BA-B1DA-FE2B-195C51D7DEDF}"/>
              </a:ext>
            </a:extLst>
          </p:cNvPr>
          <p:cNvSpPr txBox="1"/>
          <p:nvPr/>
        </p:nvSpPr>
        <p:spPr>
          <a:xfrm>
            <a:off x="321385" y="4216400"/>
            <a:ext cx="11468101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e.g. 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Packet #1 (SF7, BW125kHz), #2 (SF9,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zh-CN" altLang="en-US" sz="2400" dirty="0">
                <a:latin typeface="Calibri" panose="020F0502020204030204" pitchFamily="34" charset="0"/>
                <a:cs typeface="Calibri" panose="020F0502020204030204" pitchFamily="34" charset="0"/>
              </a:rPr>
              <a:t>BW250kHz), #3 (SF11, BW500kHz) 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Even more packets(with different logical channels) can be transmitted simultaneously within 500kHz bandwidth.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186208B-C57A-0134-A719-E16F5D394E72}"/>
              </a:ext>
            </a:extLst>
          </p:cNvPr>
          <p:cNvSpPr txBox="1"/>
          <p:nvPr/>
        </p:nvSpPr>
        <p:spPr>
          <a:xfrm>
            <a:off x="101077" y="5416729"/>
            <a:ext cx="119087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LoRaWAN</a:t>
            </a:r>
            <a:r>
              <a:rPr lang="zh-CN" altLang="en-US" sz="2800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provides diverse and flexible </a:t>
            </a:r>
            <a:r>
              <a:rPr lang="en-US" altLang="zh-CN" sz="2800" b="1" u="sng" dirty="0">
                <a:latin typeface="Calibri" panose="020F0502020204030204" pitchFamily="34" charset="0"/>
                <a:cs typeface="Calibri" panose="020F0502020204030204" pitchFamily="34" charset="0"/>
              </a:rPr>
              <a:t>Logical Channels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 for massive IoT nodes.</a:t>
            </a:r>
          </a:p>
        </p:txBody>
      </p:sp>
      <p:sp>
        <p:nvSpPr>
          <p:cNvPr id="5" name="文本框 4">
            <a:extLst>
              <a:ext uri="{FF2B5EF4-FFF2-40B4-BE49-F238E27FC236}">
                <a16:creationId xmlns:a16="http://schemas.microsoft.com/office/drawing/2014/main" id="{143EDE8D-7EB0-8F59-688D-744E44E66506}"/>
              </a:ext>
            </a:extLst>
          </p:cNvPr>
          <p:cNvSpPr txBox="1"/>
          <p:nvPr/>
        </p:nvSpPr>
        <p:spPr>
          <a:xfrm>
            <a:off x="1057984" y="1222396"/>
            <a:ext cx="97409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&lt;Central Frequency, Spread Factor, Bandwidth&gt; 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 </a:t>
            </a:r>
            <a:r>
              <a:rPr lang="en-US" altLang="zh-CN" sz="24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  <a:sym typeface="Wingdings" pitchFamily="2" charset="2"/>
              </a:rPr>
              <a:t>Logical Channel</a:t>
            </a:r>
            <a:endParaRPr lang="en-US" altLang="zh-CN" sz="2400" b="1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96060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6FB31A-8151-5EB7-3BC6-3644B95AE6A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4">
            <a:extLst>
              <a:ext uri="{FF2B5EF4-FFF2-40B4-BE49-F238E27FC236}">
                <a16:creationId xmlns:a16="http://schemas.microsoft.com/office/drawing/2014/main" id="{3EFE6C96-2062-041C-88AE-895A49889A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Logical Channels</a:t>
            </a:r>
            <a:r>
              <a:rPr lang="zh-CN" altLang="en-US" b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b="1" dirty="0">
                <a:latin typeface="Calibri" panose="020F0502020204030204" pitchFamily="34" charset="0"/>
                <a:cs typeface="Calibri" panose="020F0502020204030204" pitchFamily="34" charset="0"/>
              </a:rPr>
              <a:t>in </a:t>
            </a:r>
            <a:r>
              <a:rPr lang="en-US" altLang="zh-CN" b="1" dirty="0" err="1">
                <a:latin typeface="Calibri" panose="020F0502020204030204" pitchFamily="34" charset="0"/>
                <a:cs typeface="Calibri" panose="020F0502020204030204" pitchFamily="34" charset="0"/>
              </a:rPr>
              <a:t>LoRaWAN</a:t>
            </a:r>
            <a:endParaRPr lang="en-US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id="{AB774A83-A8C0-B7B0-C80C-CF5EB0A0D84A}"/>
              </a:ext>
            </a:extLst>
          </p:cNvPr>
          <p:cNvSpPr txBox="1"/>
          <p:nvPr/>
        </p:nvSpPr>
        <p:spPr>
          <a:xfrm>
            <a:off x="1057984" y="1222396"/>
            <a:ext cx="9740901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LoRa works in unlicensed ISM band (e.g., US902-928, BW 125kHz, SF6-12).</a:t>
            </a:r>
            <a:endParaRPr lang="en-US" altLang="zh-CN" sz="2400" b="1" u="sng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0" name="图片 9">
            <a:extLst>
              <a:ext uri="{FF2B5EF4-FFF2-40B4-BE49-F238E27FC236}">
                <a16:creationId xmlns:a16="http://schemas.microsoft.com/office/drawing/2014/main" id="{F8109C25-F617-E27E-E035-D0DE50F19AF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7600" y="1787079"/>
            <a:ext cx="4394200" cy="1883229"/>
          </a:xfrm>
          <a:prstGeom prst="rect">
            <a:avLst/>
          </a:prstGeom>
        </p:spPr>
      </p:pic>
      <p:sp>
        <p:nvSpPr>
          <p:cNvPr id="11" name="圆角矩形 10">
            <a:extLst>
              <a:ext uri="{FF2B5EF4-FFF2-40B4-BE49-F238E27FC236}">
                <a16:creationId xmlns:a16="http://schemas.microsoft.com/office/drawing/2014/main" id="{AF0A082B-B61A-5159-0A3E-DE5A15FA68E0}"/>
              </a:ext>
            </a:extLst>
          </p:cNvPr>
          <p:cNvSpPr/>
          <p:nvPr/>
        </p:nvSpPr>
        <p:spPr>
          <a:xfrm>
            <a:off x="1346200" y="3773327"/>
            <a:ext cx="9232901" cy="732372"/>
          </a:xfrm>
          <a:prstGeom prst="roundRect">
            <a:avLst/>
          </a:pr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zh-CN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Physical Channel: 26MHz / 125kHz = </a:t>
            </a:r>
            <a:r>
              <a:rPr kumimoji="1" lang="en-US" altLang="zh-CN" sz="32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208</a:t>
            </a:r>
            <a:endParaRPr kumimoji="1" lang="zh-CN" altLang="en-US" sz="3200" b="1" dirty="0">
              <a:solidFill>
                <a:srgbClr val="C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圆角矩形 12">
                <a:extLst>
                  <a:ext uri="{FF2B5EF4-FFF2-40B4-BE49-F238E27FC236}">
                    <a16:creationId xmlns:a16="http://schemas.microsoft.com/office/drawing/2014/main" id="{49482A02-7499-E77B-1E3C-BACCD14BB919}"/>
                  </a:ext>
                </a:extLst>
              </p:cNvPr>
              <p:cNvSpPr/>
              <p:nvPr/>
            </p:nvSpPr>
            <p:spPr>
              <a:xfrm>
                <a:off x="1346199" y="4807754"/>
                <a:ext cx="9232901" cy="732372"/>
              </a:xfrm>
              <a:prstGeom prst="roundRect">
                <a:avLst/>
              </a:prstGeom>
              <a:noFill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kumimoji="1" lang="en-US" altLang="zh-CN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Logical Channel: 208 </a:t>
                </a:r>
                <a14:m>
                  <m:oMath xmlns:m="http://schemas.openxmlformats.org/officeDocument/2006/math">
                    <m:r>
                      <a:rPr kumimoji="1" lang="en-US" altLang="zh-CN" sz="3200" b="1" i="1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kumimoji="1" lang="en-US" altLang="zh-CN" sz="3200" b="1" dirty="0">
                    <a:solidFill>
                      <a:schemeClr val="tx1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 7 = </a:t>
                </a:r>
                <a:r>
                  <a:rPr kumimoji="1" lang="en-US" altLang="zh-CN" sz="3200" b="1" dirty="0">
                    <a:solidFill>
                      <a:srgbClr val="C00000"/>
                    </a:solidFill>
                    <a:latin typeface="Calibri" panose="020F0502020204030204" pitchFamily="34" charset="0"/>
                    <a:cs typeface="Calibri" panose="020F0502020204030204" pitchFamily="34" charset="0"/>
                  </a:rPr>
                  <a:t>1,456</a:t>
                </a:r>
                <a:endParaRPr kumimoji="1" lang="zh-CN" altLang="en-US" sz="3200" b="1" dirty="0">
                  <a:solidFill>
                    <a:srgbClr val="C00000"/>
                  </a:solidFill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</mc:Choice>
        <mc:Fallback xmlns="">
          <p:sp>
            <p:nvSpPr>
              <p:cNvPr id="13" name="圆角矩形 12">
                <a:extLst>
                  <a:ext uri="{FF2B5EF4-FFF2-40B4-BE49-F238E27FC236}">
                    <a16:creationId xmlns:a16="http://schemas.microsoft.com/office/drawing/2014/main" id="{49482A02-7499-E77B-1E3C-BACCD14BB919}"/>
                  </a:ext>
                </a:extLst>
              </p:cNvPr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346199" y="4807754"/>
                <a:ext cx="9232901" cy="732372"/>
              </a:xfrm>
              <a:prstGeom prst="roundRect">
                <a:avLst/>
              </a:prstGeom>
              <a:blipFill>
                <a:blip r:embed="rId4"/>
                <a:stretch>
                  <a:fillRect b="-13333"/>
                </a:stretch>
              </a:blipFill>
            </p:spPr>
            <p:txBody>
              <a:bodyPr/>
              <a:lstStyle/>
              <a:p>
                <a:r>
                  <a:rPr lang="zh-CN" alt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4" name="文本框 13">
            <a:extLst>
              <a:ext uri="{FF2B5EF4-FFF2-40B4-BE49-F238E27FC236}">
                <a16:creationId xmlns:a16="http://schemas.microsoft.com/office/drawing/2014/main" id="{5E94724F-BD08-C491-EB29-B7E155DBF147}"/>
              </a:ext>
            </a:extLst>
          </p:cNvPr>
          <p:cNvSpPr txBox="1"/>
          <p:nvPr/>
        </p:nvSpPr>
        <p:spPr>
          <a:xfrm>
            <a:off x="8291" y="5759574"/>
            <a:ext cx="119087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altLang="zh-CN" sz="2800" b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Thousands of logical Channels 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can be used for concurrent transmissions.</a:t>
            </a:r>
          </a:p>
        </p:txBody>
      </p:sp>
    </p:spTree>
    <p:extLst>
      <p:ext uri="{BB962C8B-B14F-4D97-AF65-F5344CB8AC3E}">
        <p14:creationId xmlns:p14="http://schemas.microsoft.com/office/powerpoint/2010/main" val="120511640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A717609-CEE6-96A0-8BAD-B025855C102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4">
            <a:extLst>
              <a:ext uri="{FF2B5EF4-FFF2-40B4-BE49-F238E27FC236}">
                <a16:creationId xmlns:a16="http://schemas.microsoft.com/office/drawing/2014/main" id="{CA14AD12-3262-BED0-404F-183469446D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Motivation(Previous Works)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77ADE6D7-597E-5103-9CA2-32D5A24841FB}"/>
              </a:ext>
            </a:extLst>
          </p:cNvPr>
          <p:cNvSpPr txBox="1"/>
          <p:nvPr/>
        </p:nvSpPr>
        <p:spPr>
          <a:xfrm>
            <a:off x="508000" y="1222396"/>
            <a:ext cx="11303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Many works have explored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concurrent packet detection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across different logical channels.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9838FF4-4A4F-0BC6-17F1-A2008F16773E}"/>
              </a:ext>
            </a:extLst>
          </p:cNvPr>
          <p:cNvSpPr txBox="1"/>
          <p:nvPr/>
        </p:nvSpPr>
        <p:spPr>
          <a:xfrm>
            <a:off x="507999" y="1781765"/>
            <a:ext cx="54355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Correlation-Based Methods:</a:t>
            </a:r>
          </a:p>
          <a:p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(e.g. </a:t>
            </a:r>
            <a:r>
              <a:rPr lang="en-US" altLang="zh-C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LoRadar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INFOCOM’22)</a:t>
            </a:r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8BFF5911-7315-ED80-0A5C-04CE99DE0F15}"/>
              </a:ext>
            </a:extLst>
          </p:cNvPr>
          <p:cNvCxnSpPr>
            <a:cxnSpLocks/>
          </p:cNvCxnSpPr>
          <p:nvPr/>
        </p:nvCxnSpPr>
        <p:spPr>
          <a:xfrm flipV="1">
            <a:off x="5541085" y="1781765"/>
            <a:ext cx="0" cy="4189544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8EA8E982-91F5-8344-3252-1DD760699BE4}"/>
              </a:ext>
            </a:extLst>
          </p:cNvPr>
          <p:cNvSpPr txBox="1"/>
          <p:nvPr/>
        </p:nvSpPr>
        <p:spPr>
          <a:xfrm>
            <a:off x="6096000" y="1781765"/>
            <a:ext cx="54355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Dechirp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-Based Methods:</a:t>
            </a:r>
          </a:p>
          <a:p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(e.g. </a:t>
            </a:r>
            <a:r>
              <a:rPr lang="en-US" altLang="zh-C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XGate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Mobicom’24)</a:t>
            </a:r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E06D61EF-AA7C-2CA6-6612-58CAAF4FAC1B}"/>
              </a:ext>
            </a:extLst>
          </p:cNvPr>
          <p:cNvCxnSpPr>
            <a:cxnSpLocks/>
          </p:cNvCxnSpPr>
          <p:nvPr/>
        </p:nvCxnSpPr>
        <p:spPr>
          <a:xfrm>
            <a:off x="743676" y="4088004"/>
            <a:ext cx="29276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9C7144D5-A5BA-0027-4DFD-8721D6FE5911}"/>
              </a:ext>
            </a:extLst>
          </p:cNvPr>
          <p:cNvCxnSpPr>
            <a:cxnSpLocks/>
          </p:cNvCxnSpPr>
          <p:nvPr/>
        </p:nvCxnSpPr>
        <p:spPr>
          <a:xfrm flipV="1">
            <a:off x="756300" y="2805866"/>
            <a:ext cx="0" cy="12767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F6E4D8CF-27C1-8BB4-7DFF-1A183919DE2A}"/>
              </a:ext>
            </a:extLst>
          </p:cNvPr>
          <p:cNvSpPr txBox="1"/>
          <p:nvPr/>
        </p:nvSpPr>
        <p:spPr>
          <a:xfrm>
            <a:off x="741938" y="2805866"/>
            <a:ext cx="1465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Frequency</a:t>
            </a:r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7F74CB94-3274-9A99-9EB1-05D24AF2B264}"/>
              </a:ext>
            </a:extLst>
          </p:cNvPr>
          <p:cNvCxnSpPr>
            <a:cxnSpLocks/>
          </p:cNvCxnSpPr>
          <p:nvPr/>
        </p:nvCxnSpPr>
        <p:spPr>
          <a:xfrm flipV="1">
            <a:off x="1147991" y="4156081"/>
            <a:ext cx="476099" cy="642668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65D3F7D9-98E4-3258-6C25-0A6D0DBCC0AD}"/>
              </a:ext>
            </a:extLst>
          </p:cNvPr>
          <p:cNvSpPr txBox="1"/>
          <p:nvPr/>
        </p:nvSpPr>
        <p:spPr>
          <a:xfrm>
            <a:off x="9060445" y="4068427"/>
            <a:ext cx="1130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8A5BF2CE-21AD-6B48-3054-55AE22403A87}"/>
              </a:ext>
            </a:extLst>
          </p:cNvPr>
          <p:cNvCxnSpPr>
            <a:cxnSpLocks/>
          </p:cNvCxnSpPr>
          <p:nvPr/>
        </p:nvCxnSpPr>
        <p:spPr>
          <a:xfrm flipV="1">
            <a:off x="996972" y="3450768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ED79C2B4-697E-2D43-AF29-50B501C2B286}"/>
              </a:ext>
            </a:extLst>
          </p:cNvPr>
          <p:cNvCxnSpPr>
            <a:cxnSpLocks/>
          </p:cNvCxnSpPr>
          <p:nvPr/>
        </p:nvCxnSpPr>
        <p:spPr>
          <a:xfrm flipV="1">
            <a:off x="1474330" y="3450768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122B0A55-34D5-FB31-52C9-14FEEFD55B3B}"/>
              </a:ext>
            </a:extLst>
          </p:cNvPr>
          <p:cNvCxnSpPr>
            <a:cxnSpLocks/>
          </p:cNvCxnSpPr>
          <p:nvPr/>
        </p:nvCxnSpPr>
        <p:spPr>
          <a:xfrm flipV="1">
            <a:off x="1960630" y="3461631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1B82CE03-10B4-524A-099B-D25E1C8F6D5F}"/>
              </a:ext>
            </a:extLst>
          </p:cNvPr>
          <p:cNvCxnSpPr>
            <a:cxnSpLocks/>
          </p:cNvCxnSpPr>
          <p:nvPr/>
        </p:nvCxnSpPr>
        <p:spPr>
          <a:xfrm flipV="1">
            <a:off x="2437988" y="3443343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981FCCE9-D3DA-B093-19D3-6D8BA228F270}"/>
              </a:ext>
            </a:extLst>
          </p:cNvPr>
          <p:cNvCxnSpPr>
            <a:cxnSpLocks/>
          </p:cNvCxnSpPr>
          <p:nvPr/>
        </p:nvCxnSpPr>
        <p:spPr>
          <a:xfrm flipV="1">
            <a:off x="2924288" y="3454206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5590EDED-A09D-45DD-8D30-7655E4A6D40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47991" y="4157288"/>
            <a:ext cx="476099" cy="648088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D07A0309-2C3D-5B77-ACDA-40A66A9B635A}"/>
              </a:ext>
            </a:extLst>
          </p:cNvPr>
          <p:cNvCxnSpPr>
            <a:cxnSpLocks/>
          </p:cNvCxnSpPr>
          <p:nvPr/>
        </p:nvCxnSpPr>
        <p:spPr>
          <a:xfrm>
            <a:off x="1235021" y="4941900"/>
            <a:ext cx="636203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线箭头连接符 34">
            <a:extLst>
              <a:ext uri="{FF2B5EF4-FFF2-40B4-BE49-F238E27FC236}">
                <a16:creationId xmlns:a16="http://schemas.microsoft.com/office/drawing/2014/main" id="{81FB8193-179F-A2F7-7869-8F14E8EB34AB}"/>
              </a:ext>
            </a:extLst>
          </p:cNvPr>
          <p:cNvCxnSpPr>
            <a:cxnSpLocks/>
          </p:cNvCxnSpPr>
          <p:nvPr/>
        </p:nvCxnSpPr>
        <p:spPr>
          <a:xfrm>
            <a:off x="6350708" y="4084408"/>
            <a:ext cx="29276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5198B36C-55CD-D125-CDDD-773AC4CA098D}"/>
              </a:ext>
            </a:extLst>
          </p:cNvPr>
          <p:cNvCxnSpPr>
            <a:cxnSpLocks/>
          </p:cNvCxnSpPr>
          <p:nvPr/>
        </p:nvCxnSpPr>
        <p:spPr>
          <a:xfrm flipV="1">
            <a:off x="6363332" y="2802270"/>
            <a:ext cx="0" cy="12767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60D97B10-4CE2-48C6-2298-DB93D903AEB2}"/>
              </a:ext>
            </a:extLst>
          </p:cNvPr>
          <p:cNvSpPr txBox="1"/>
          <p:nvPr/>
        </p:nvSpPr>
        <p:spPr>
          <a:xfrm>
            <a:off x="6348970" y="2802270"/>
            <a:ext cx="1465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Frequency</a:t>
            </a:r>
          </a:p>
        </p:txBody>
      </p:sp>
      <p:cxnSp>
        <p:nvCxnSpPr>
          <p:cNvPr id="38" name="直线箭头连接符 37">
            <a:extLst>
              <a:ext uri="{FF2B5EF4-FFF2-40B4-BE49-F238E27FC236}">
                <a16:creationId xmlns:a16="http://schemas.microsoft.com/office/drawing/2014/main" id="{AF50BE5E-2710-E7BC-34D3-F4F314717737}"/>
              </a:ext>
            </a:extLst>
          </p:cNvPr>
          <p:cNvCxnSpPr>
            <a:cxnSpLocks/>
          </p:cNvCxnSpPr>
          <p:nvPr/>
        </p:nvCxnSpPr>
        <p:spPr>
          <a:xfrm>
            <a:off x="6604004" y="4160084"/>
            <a:ext cx="476099" cy="645292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线箭头连接符 38">
            <a:extLst>
              <a:ext uri="{FF2B5EF4-FFF2-40B4-BE49-F238E27FC236}">
                <a16:creationId xmlns:a16="http://schemas.microsoft.com/office/drawing/2014/main" id="{37FA0293-72A5-11D5-2B68-BDAB8489CB84}"/>
              </a:ext>
            </a:extLst>
          </p:cNvPr>
          <p:cNvCxnSpPr>
            <a:cxnSpLocks/>
          </p:cNvCxnSpPr>
          <p:nvPr/>
        </p:nvCxnSpPr>
        <p:spPr>
          <a:xfrm flipV="1">
            <a:off x="6604004" y="3447172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F99F31D3-488D-C9DA-FC5F-3408564ECF17}"/>
              </a:ext>
            </a:extLst>
          </p:cNvPr>
          <p:cNvCxnSpPr>
            <a:cxnSpLocks/>
          </p:cNvCxnSpPr>
          <p:nvPr/>
        </p:nvCxnSpPr>
        <p:spPr>
          <a:xfrm flipV="1">
            <a:off x="7081362" y="3447172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6C6E85F9-CA59-6522-76A8-7FBD9CEA13E1}"/>
              </a:ext>
            </a:extLst>
          </p:cNvPr>
          <p:cNvCxnSpPr>
            <a:cxnSpLocks/>
          </p:cNvCxnSpPr>
          <p:nvPr/>
        </p:nvCxnSpPr>
        <p:spPr>
          <a:xfrm flipV="1">
            <a:off x="7567662" y="3458035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线箭头连接符 41">
            <a:extLst>
              <a:ext uri="{FF2B5EF4-FFF2-40B4-BE49-F238E27FC236}">
                <a16:creationId xmlns:a16="http://schemas.microsoft.com/office/drawing/2014/main" id="{F6848E4A-1456-5E43-5BE5-5A107E9EA1C0}"/>
              </a:ext>
            </a:extLst>
          </p:cNvPr>
          <p:cNvCxnSpPr>
            <a:cxnSpLocks/>
          </p:cNvCxnSpPr>
          <p:nvPr/>
        </p:nvCxnSpPr>
        <p:spPr>
          <a:xfrm flipV="1">
            <a:off x="8045020" y="3439747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线箭头连接符 42">
            <a:extLst>
              <a:ext uri="{FF2B5EF4-FFF2-40B4-BE49-F238E27FC236}">
                <a16:creationId xmlns:a16="http://schemas.microsoft.com/office/drawing/2014/main" id="{7BC87A65-5109-E2BE-D3E3-939C7EF27822}"/>
              </a:ext>
            </a:extLst>
          </p:cNvPr>
          <p:cNvCxnSpPr>
            <a:cxnSpLocks/>
          </p:cNvCxnSpPr>
          <p:nvPr/>
        </p:nvCxnSpPr>
        <p:spPr>
          <a:xfrm flipV="1">
            <a:off x="8531320" y="3450610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矩形 43">
            <a:extLst>
              <a:ext uri="{FF2B5EF4-FFF2-40B4-BE49-F238E27FC236}">
                <a16:creationId xmlns:a16="http://schemas.microsoft.com/office/drawing/2014/main" id="{99DEA371-FB42-B6E6-19C0-783A77AE144C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604004" y="4157288"/>
            <a:ext cx="476099" cy="648088"/>
          </a:xfrm>
          <a:prstGeom prst="rect">
            <a:avLst/>
          </a:prstGeom>
          <a:noFill/>
          <a:ln w="3175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8" name="直线箭头连接符 47">
            <a:extLst>
              <a:ext uri="{FF2B5EF4-FFF2-40B4-BE49-F238E27FC236}">
                <a16:creationId xmlns:a16="http://schemas.microsoft.com/office/drawing/2014/main" id="{A058EEF2-CAE5-635A-FF62-6CE8EA3DFCCA}"/>
              </a:ext>
            </a:extLst>
          </p:cNvPr>
          <p:cNvCxnSpPr>
            <a:cxnSpLocks/>
          </p:cNvCxnSpPr>
          <p:nvPr/>
        </p:nvCxnSpPr>
        <p:spPr>
          <a:xfrm>
            <a:off x="6657012" y="4941900"/>
            <a:ext cx="636203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FE53F220-F5CA-5C98-ECFA-1C825B854526}"/>
              </a:ext>
            </a:extLst>
          </p:cNvPr>
          <p:cNvSpPr txBox="1"/>
          <p:nvPr/>
        </p:nvSpPr>
        <p:spPr>
          <a:xfrm>
            <a:off x="3398395" y="4129183"/>
            <a:ext cx="1130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F757B92D-D04E-A9F8-FE5F-8223BDD3AB48}"/>
              </a:ext>
            </a:extLst>
          </p:cNvPr>
          <p:cNvSpPr txBox="1"/>
          <p:nvPr/>
        </p:nvSpPr>
        <p:spPr>
          <a:xfrm>
            <a:off x="547251" y="5194821"/>
            <a:ext cx="362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Limitation: </a:t>
            </a:r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Scalability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3D1CFFEE-7E59-C137-4F52-D7BDF27CEA9B}"/>
              </a:ext>
            </a:extLst>
          </p:cNvPr>
          <p:cNvSpPr txBox="1"/>
          <p:nvPr/>
        </p:nvSpPr>
        <p:spPr>
          <a:xfrm>
            <a:off x="5994226" y="5165903"/>
            <a:ext cx="4687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Limitation: </a:t>
            </a:r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 under low SNR</a:t>
            </a:r>
          </a:p>
        </p:txBody>
      </p:sp>
      <p:sp>
        <p:nvSpPr>
          <p:cNvPr id="55" name="文本框 54">
            <a:extLst>
              <a:ext uri="{FF2B5EF4-FFF2-40B4-BE49-F238E27FC236}">
                <a16:creationId xmlns:a16="http://schemas.microsoft.com/office/drawing/2014/main" id="{2E18E256-C906-8A8A-AAAF-4A3A76FF5E72}"/>
              </a:ext>
            </a:extLst>
          </p:cNvPr>
          <p:cNvSpPr txBox="1"/>
          <p:nvPr/>
        </p:nvSpPr>
        <p:spPr>
          <a:xfrm>
            <a:off x="7567662" y="4452555"/>
            <a:ext cx="3173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demodulation</a:t>
            </a:r>
            <a:r>
              <a:rPr lang="zh-CN" altLang="en-US" sz="2000" i="1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window</a:t>
            </a:r>
          </a:p>
        </p:txBody>
      </p:sp>
      <p:pic>
        <p:nvPicPr>
          <p:cNvPr id="58" name="图片 57" descr="图片包含 游戏机, 餐具, 盘子, 画&#10;&#10;AI 生成的内容可能不正确。">
            <a:extLst>
              <a:ext uri="{FF2B5EF4-FFF2-40B4-BE49-F238E27FC236}">
                <a16:creationId xmlns:a16="http://schemas.microsoft.com/office/drawing/2014/main" id="{0BB0B5C8-1A77-2417-3B4D-D710ED37DF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7220278" y="4477415"/>
            <a:ext cx="393650" cy="393650"/>
          </a:xfrm>
          <a:prstGeom prst="rect">
            <a:avLst/>
          </a:prstGeom>
        </p:spPr>
      </p:pic>
      <p:sp>
        <p:nvSpPr>
          <p:cNvPr id="59" name="文本框 58">
            <a:extLst>
              <a:ext uri="{FF2B5EF4-FFF2-40B4-BE49-F238E27FC236}">
                <a16:creationId xmlns:a16="http://schemas.microsoft.com/office/drawing/2014/main" id="{6F017ED7-4A2C-90DD-B090-7A037E5BBB53}"/>
              </a:ext>
            </a:extLst>
          </p:cNvPr>
          <p:cNvSpPr txBox="1"/>
          <p:nvPr/>
        </p:nvSpPr>
        <p:spPr>
          <a:xfrm>
            <a:off x="2042617" y="4478262"/>
            <a:ext cx="317345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i="1" dirty="0">
                <a:latin typeface="Calibri" panose="020F0502020204030204" pitchFamily="34" charset="0"/>
                <a:cs typeface="Calibri" panose="020F0502020204030204" pitchFamily="34" charset="0"/>
              </a:rPr>
              <a:t>Base Up-Chirp </a:t>
            </a:r>
          </a:p>
        </p:txBody>
      </p:sp>
      <p:pic>
        <p:nvPicPr>
          <p:cNvPr id="60" name="图片 59" descr="图片包含 游戏机, 餐具, 盘子, 画&#10;&#10;AI 生成的内容可能不正确。">
            <a:extLst>
              <a:ext uri="{FF2B5EF4-FFF2-40B4-BE49-F238E27FC236}">
                <a16:creationId xmlns:a16="http://schemas.microsoft.com/office/drawing/2014/main" id="{FE42BCD1-A5C7-72AF-67DE-3DE4B4AE073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0800000">
            <a:off x="1695233" y="4503122"/>
            <a:ext cx="393650" cy="393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710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796B4C5-9894-A207-D524-4EEDE4B81A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Title 4">
            <a:extLst>
              <a:ext uri="{FF2B5EF4-FFF2-40B4-BE49-F238E27FC236}">
                <a16:creationId xmlns:a16="http://schemas.microsoft.com/office/drawing/2014/main" id="{A4CEF392-DE2F-2CE7-A9A5-47A908A962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Motivation(Previous Works)</a:t>
            </a:r>
          </a:p>
        </p:txBody>
      </p:sp>
      <p:sp>
        <p:nvSpPr>
          <p:cNvPr id="2" name="文本框 1">
            <a:extLst>
              <a:ext uri="{FF2B5EF4-FFF2-40B4-BE49-F238E27FC236}">
                <a16:creationId xmlns:a16="http://schemas.microsoft.com/office/drawing/2014/main" id="{9D21FEEB-D0BD-7DE4-EAD7-5C1B41B1CA2D}"/>
              </a:ext>
            </a:extLst>
          </p:cNvPr>
          <p:cNvSpPr txBox="1"/>
          <p:nvPr/>
        </p:nvSpPr>
        <p:spPr>
          <a:xfrm>
            <a:off x="508000" y="1222396"/>
            <a:ext cx="11303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Many works have explored </a:t>
            </a:r>
            <a:r>
              <a:rPr lang="en-US" altLang="zh-CN" sz="2400" b="1" dirty="0">
                <a:latin typeface="Calibri" panose="020F0502020204030204" pitchFamily="34" charset="0"/>
                <a:cs typeface="Calibri" panose="020F0502020204030204" pitchFamily="34" charset="0"/>
              </a:rPr>
              <a:t>concurrent packet detection</a:t>
            </a: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across different logical channels.</a:t>
            </a:r>
          </a:p>
        </p:txBody>
      </p:sp>
      <p:sp>
        <p:nvSpPr>
          <p:cNvPr id="4" name="文本框 3">
            <a:extLst>
              <a:ext uri="{FF2B5EF4-FFF2-40B4-BE49-F238E27FC236}">
                <a16:creationId xmlns:a16="http://schemas.microsoft.com/office/drawing/2014/main" id="{4F5BD4DB-4D0B-9B3C-CEA3-934561A6EFB9}"/>
              </a:ext>
            </a:extLst>
          </p:cNvPr>
          <p:cNvSpPr txBox="1"/>
          <p:nvPr/>
        </p:nvSpPr>
        <p:spPr>
          <a:xfrm>
            <a:off x="507999" y="1781765"/>
            <a:ext cx="54355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Correlation-Based Methods:</a:t>
            </a:r>
          </a:p>
          <a:p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(e.g. </a:t>
            </a:r>
            <a:r>
              <a:rPr lang="en-US" altLang="zh-C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LoRadar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INFOCOM’22)</a:t>
            </a:r>
          </a:p>
        </p:txBody>
      </p:sp>
      <p:cxnSp>
        <p:nvCxnSpPr>
          <p:cNvPr id="5" name="直线连接符 4">
            <a:extLst>
              <a:ext uri="{FF2B5EF4-FFF2-40B4-BE49-F238E27FC236}">
                <a16:creationId xmlns:a16="http://schemas.microsoft.com/office/drawing/2014/main" id="{94B92E04-C8E7-927D-16E8-67D83CDDE2E0}"/>
              </a:ext>
            </a:extLst>
          </p:cNvPr>
          <p:cNvCxnSpPr>
            <a:cxnSpLocks/>
          </p:cNvCxnSpPr>
          <p:nvPr/>
        </p:nvCxnSpPr>
        <p:spPr>
          <a:xfrm flipV="1">
            <a:off x="5541085" y="1781765"/>
            <a:ext cx="0" cy="4189544"/>
          </a:xfrm>
          <a:prstGeom prst="line">
            <a:avLst/>
          </a:prstGeom>
          <a:ln w="25400"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文本框 5">
            <a:extLst>
              <a:ext uri="{FF2B5EF4-FFF2-40B4-BE49-F238E27FC236}">
                <a16:creationId xmlns:a16="http://schemas.microsoft.com/office/drawing/2014/main" id="{22C63302-F98E-B27C-6A6C-EDD2F299095E}"/>
              </a:ext>
            </a:extLst>
          </p:cNvPr>
          <p:cNvSpPr txBox="1"/>
          <p:nvPr/>
        </p:nvSpPr>
        <p:spPr>
          <a:xfrm>
            <a:off x="6096000" y="1781765"/>
            <a:ext cx="5435591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Dechirp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-Based Methods:</a:t>
            </a:r>
          </a:p>
          <a:p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(e.g. </a:t>
            </a:r>
            <a:r>
              <a:rPr lang="en-US" altLang="zh-CN" sz="2800" b="1" dirty="0" err="1">
                <a:latin typeface="Calibri" panose="020F0502020204030204" pitchFamily="34" charset="0"/>
                <a:cs typeface="Calibri" panose="020F0502020204030204" pitchFamily="34" charset="0"/>
              </a:rPr>
              <a:t>XGate</a:t>
            </a:r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, Mobicom’24)</a:t>
            </a:r>
          </a:p>
        </p:txBody>
      </p:sp>
      <p:cxnSp>
        <p:nvCxnSpPr>
          <p:cNvPr id="8" name="直线箭头连接符 7">
            <a:extLst>
              <a:ext uri="{FF2B5EF4-FFF2-40B4-BE49-F238E27FC236}">
                <a16:creationId xmlns:a16="http://schemas.microsoft.com/office/drawing/2014/main" id="{B6FC719E-69E7-2DC4-6967-9515201F3E82}"/>
              </a:ext>
            </a:extLst>
          </p:cNvPr>
          <p:cNvCxnSpPr>
            <a:cxnSpLocks/>
          </p:cNvCxnSpPr>
          <p:nvPr/>
        </p:nvCxnSpPr>
        <p:spPr>
          <a:xfrm>
            <a:off x="743676" y="4088004"/>
            <a:ext cx="29276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直线箭头连接符 8">
            <a:extLst>
              <a:ext uri="{FF2B5EF4-FFF2-40B4-BE49-F238E27FC236}">
                <a16:creationId xmlns:a16="http://schemas.microsoft.com/office/drawing/2014/main" id="{834F075A-9445-7D05-7EF9-71E13F20BD3B}"/>
              </a:ext>
            </a:extLst>
          </p:cNvPr>
          <p:cNvCxnSpPr>
            <a:cxnSpLocks/>
          </p:cNvCxnSpPr>
          <p:nvPr/>
        </p:nvCxnSpPr>
        <p:spPr>
          <a:xfrm flipV="1">
            <a:off x="756300" y="2805866"/>
            <a:ext cx="0" cy="12767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文本框 11">
            <a:extLst>
              <a:ext uri="{FF2B5EF4-FFF2-40B4-BE49-F238E27FC236}">
                <a16:creationId xmlns:a16="http://schemas.microsoft.com/office/drawing/2014/main" id="{AB50EBC6-F457-27A2-A3A6-DBE0B6DE1809}"/>
              </a:ext>
            </a:extLst>
          </p:cNvPr>
          <p:cNvSpPr txBox="1"/>
          <p:nvPr/>
        </p:nvSpPr>
        <p:spPr>
          <a:xfrm>
            <a:off x="741938" y="2805866"/>
            <a:ext cx="1465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Frequency</a:t>
            </a:r>
          </a:p>
        </p:txBody>
      </p:sp>
      <p:cxnSp>
        <p:nvCxnSpPr>
          <p:cNvPr id="15" name="直线箭头连接符 14">
            <a:extLst>
              <a:ext uri="{FF2B5EF4-FFF2-40B4-BE49-F238E27FC236}">
                <a16:creationId xmlns:a16="http://schemas.microsoft.com/office/drawing/2014/main" id="{390FFB02-ECC7-054B-8425-AD4E0780049A}"/>
              </a:ext>
            </a:extLst>
          </p:cNvPr>
          <p:cNvCxnSpPr>
            <a:cxnSpLocks/>
          </p:cNvCxnSpPr>
          <p:nvPr/>
        </p:nvCxnSpPr>
        <p:spPr>
          <a:xfrm flipV="1">
            <a:off x="1147991" y="4156081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文本框 15">
            <a:extLst>
              <a:ext uri="{FF2B5EF4-FFF2-40B4-BE49-F238E27FC236}">
                <a16:creationId xmlns:a16="http://schemas.microsoft.com/office/drawing/2014/main" id="{610818EF-0046-9C4C-02FE-0E5A4B44A7BB}"/>
              </a:ext>
            </a:extLst>
          </p:cNvPr>
          <p:cNvSpPr txBox="1"/>
          <p:nvPr/>
        </p:nvSpPr>
        <p:spPr>
          <a:xfrm>
            <a:off x="8923440" y="4141944"/>
            <a:ext cx="1130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cxnSp>
        <p:nvCxnSpPr>
          <p:cNvPr id="20" name="直线箭头连接符 19">
            <a:extLst>
              <a:ext uri="{FF2B5EF4-FFF2-40B4-BE49-F238E27FC236}">
                <a16:creationId xmlns:a16="http://schemas.microsoft.com/office/drawing/2014/main" id="{77DA944E-7E98-E387-088D-CFDBE142380B}"/>
              </a:ext>
            </a:extLst>
          </p:cNvPr>
          <p:cNvCxnSpPr>
            <a:cxnSpLocks/>
          </p:cNvCxnSpPr>
          <p:nvPr/>
        </p:nvCxnSpPr>
        <p:spPr>
          <a:xfrm flipV="1">
            <a:off x="996972" y="3450768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直线箭头连接符 20">
            <a:extLst>
              <a:ext uri="{FF2B5EF4-FFF2-40B4-BE49-F238E27FC236}">
                <a16:creationId xmlns:a16="http://schemas.microsoft.com/office/drawing/2014/main" id="{169677E2-EB12-A381-DC2F-62E1DA831B38}"/>
              </a:ext>
            </a:extLst>
          </p:cNvPr>
          <p:cNvCxnSpPr>
            <a:cxnSpLocks/>
          </p:cNvCxnSpPr>
          <p:nvPr/>
        </p:nvCxnSpPr>
        <p:spPr>
          <a:xfrm flipV="1">
            <a:off x="1474330" y="3450768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直线箭头连接符 21">
            <a:extLst>
              <a:ext uri="{FF2B5EF4-FFF2-40B4-BE49-F238E27FC236}">
                <a16:creationId xmlns:a16="http://schemas.microsoft.com/office/drawing/2014/main" id="{96612BC7-2B1F-56B3-8488-E72E07CB4B50}"/>
              </a:ext>
            </a:extLst>
          </p:cNvPr>
          <p:cNvCxnSpPr>
            <a:cxnSpLocks/>
          </p:cNvCxnSpPr>
          <p:nvPr/>
        </p:nvCxnSpPr>
        <p:spPr>
          <a:xfrm flipV="1">
            <a:off x="1960630" y="3461631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直线箭头连接符 22">
            <a:extLst>
              <a:ext uri="{FF2B5EF4-FFF2-40B4-BE49-F238E27FC236}">
                <a16:creationId xmlns:a16="http://schemas.microsoft.com/office/drawing/2014/main" id="{13AED8EC-65CC-0240-279E-2870FBC0B706}"/>
              </a:ext>
            </a:extLst>
          </p:cNvPr>
          <p:cNvCxnSpPr>
            <a:cxnSpLocks/>
          </p:cNvCxnSpPr>
          <p:nvPr/>
        </p:nvCxnSpPr>
        <p:spPr>
          <a:xfrm flipV="1">
            <a:off x="2437988" y="3443343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直线箭头连接符 23">
            <a:extLst>
              <a:ext uri="{FF2B5EF4-FFF2-40B4-BE49-F238E27FC236}">
                <a16:creationId xmlns:a16="http://schemas.microsoft.com/office/drawing/2014/main" id="{9EA9E9E1-BC72-A8D1-B966-08F16C769B00}"/>
              </a:ext>
            </a:extLst>
          </p:cNvPr>
          <p:cNvCxnSpPr>
            <a:cxnSpLocks/>
          </p:cNvCxnSpPr>
          <p:nvPr/>
        </p:nvCxnSpPr>
        <p:spPr>
          <a:xfrm flipV="1">
            <a:off x="2924288" y="3454206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矩形 26">
            <a:extLst>
              <a:ext uri="{FF2B5EF4-FFF2-40B4-BE49-F238E27FC236}">
                <a16:creationId xmlns:a16="http://schemas.microsoft.com/office/drawing/2014/main" id="{904DE57A-196C-0FFF-7936-165084F3622F}"/>
              </a:ext>
            </a:extLst>
          </p:cNvPr>
          <p:cNvSpPr/>
          <p:nvPr>
            <p:custDataLst>
              <p:tags r:id="rId1"/>
            </p:custDataLst>
          </p:nvPr>
        </p:nvSpPr>
        <p:spPr>
          <a:xfrm>
            <a:off x="1147991" y="4157288"/>
            <a:ext cx="476099" cy="64808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32" name="直线箭头连接符 31">
            <a:extLst>
              <a:ext uri="{FF2B5EF4-FFF2-40B4-BE49-F238E27FC236}">
                <a16:creationId xmlns:a16="http://schemas.microsoft.com/office/drawing/2014/main" id="{10FA5F7A-A6B9-E216-7C7C-31F0F08C800F}"/>
              </a:ext>
            </a:extLst>
          </p:cNvPr>
          <p:cNvCxnSpPr>
            <a:cxnSpLocks/>
          </p:cNvCxnSpPr>
          <p:nvPr/>
        </p:nvCxnSpPr>
        <p:spPr>
          <a:xfrm>
            <a:off x="1235021" y="4941900"/>
            <a:ext cx="636203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直线箭头连接符 34">
            <a:extLst>
              <a:ext uri="{FF2B5EF4-FFF2-40B4-BE49-F238E27FC236}">
                <a16:creationId xmlns:a16="http://schemas.microsoft.com/office/drawing/2014/main" id="{179B61AE-3186-9517-F42E-DD2EBB765378}"/>
              </a:ext>
            </a:extLst>
          </p:cNvPr>
          <p:cNvCxnSpPr>
            <a:cxnSpLocks/>
          </p:cNvCxnSpPr>
          <p:nvPr/>
        </p:nvCxnSpPr>
        <p:spPr>
          <a:xfrm>
            <a:off x="6350708" y="4084408"/>
            <a:ext cx="2927684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6" name="直线箭头连接符 35">
            <a:extLst>
              <a:ext uri="{FF2B5EF4-FFF2-40B4-BE49-F238E27FC236}">
                <a16:creationId xmlns:a16="http://schemas.microsoft.com/office/drawing/2014/main" id="{6E7EBA10-D2F4-61A4-87BC-CDD7B43F1BF1}"/>
              </a:ext>
            </a:extLst>
          </p:cNvPr>
          <p:cNvCxnSpPr>
            <a:cxnSpLocks/>
          </p:cNvCxnSpPr>
          <p:nvPr/>
        </p:nvCxnSpPr>
        <p:spPr>
          <a:xfrm flipV="1">
            <a:off x="6363332" y="2802270"/>
            <a:ext cx="0" cy="1276707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7" name="文本框 36">
            <a:extLst>
              <a:ext uri="{FF2B5EF4-FFF2-40B4-BE49-F238E27FC236}">
                <a16:creationId xmlns:a16="http://schemas.microsoft.com/office/drawing/2014/main" id="{43829113-2F7F-21DC-737B-7A9B0341D695}"/>
              </a:ext>
            </a:extLst>
          </p:cNvPr>
          <p:cNvSpPr txBox="1"/>
          <p:nvPr/>
        </p:nvSpPr>
        <p:spPr>
          <a:xfrm>
            <a:off x="6348970" y="2802270"/>
            <a:ext cx="14655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Frequency</a:t>
            </a:r>
          </a:p>
        </p:txBody>
      </p:sp>
      <p:cxnSp>
        <p:nvCxnSpPr>
          <p:cNvPr id="38" name="直线箭头连接符 37">
            <a:extLst>
              <a:ext uri="{FF2B5EF4-FFF2-40B4-BE49-F238E27FC236}">
                <a16:creationId xmlns:a16="http://schemas.microsoft.com/office/drawing/2014/main" id="{BC754191-DC8E-4463-2AE8-9A69BEFD4233}"/>
              </a:ext>
            </a:extLst>
          </p:cNvPr>
          <p:cNvCxnSpPr>
            <a:cxnSpLocks/>
          </p:cNvCxnSpPr>
          <p:nvPr/>
        </p:nvCxnSpPr>
        <p:spPr>
          <a:xfrm>
            <a:off x="6604004" y="4160084"/>
            <a:ext cx="476099" cy="645292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直线箭头连接符 38">
            <a:extLst>
              <a:ext uri="{FF2B5EF4-FFF2-40B4-BE49-F238E27FC236}">
                <a16:creationId xmlns:a16="http://schemas.microsoft.com/office/drawing/2014/main" id="{0CCE2345-039E-ECAB-5DDC-72EF8CEE9A89}"/>
              </a:ext>
            </a:extLst>
          </p:cNvPr>
          <p:cNvCxnSpPr>
            <a:cxnSpLocks/>
          </p:cNvCxnSpPr>
          <p:nvPr/>
        </p:nvCxnSpPr>
        <p:spPr>
          <a:xfrm flipV="1">
            <a:off x="6604004" y="3447172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直线箭头连接符 39">
            <a:extLst>
              <a:ext uri="{FF2B5EF4-FFF2-40B4-BE49-F238E27FC236}">
                <a16:creationId xmlns:a16="http://schemas.microsoft.com/office/drawing/2014/main" id="{BBB370B3-3FFC-8438-966A-7B981E6EF993}"/>
              </a:ext>
            </a:extLst>
          </p:cNvPr>
          <p:cNvCxnSpPr>
            <a:cxnSpLocks/>
          </p:cNvCxnSpPr>
          <p:nvPr/>
        </p:nvCxnSpPr>
        <p:spPr>
          <a:xfrm flipV="1">
            <a:off x="7081362" y="3447172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直线箭头连接符 40">
            <a:extLst>
              <a:ext uri="{FF2B5EF4-FFF2-40B4-BE49-F238E27FC236}">
                <a16:creationId xmlns:a16="http://schemas.microsoft.com/office/drawing/2014/main" id="{5AE65288-CDEB-7C6B-3CE1-8BA75EF4CEEB}"/>
              </a:ext>
            </a:extLst>
          </p:cNvPr>
          <p:cNvCxnSpPr>
            <a:cxnSpLocks/>
          </p:cNvCxnSpPr>
          <p:nvPr/>
        </p:nvCxnSpPr>
        <p:spPr>
          <a:xfrm flipV="1">
            <a:off x="7567662" y="3458035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直线箭头连接符 41">
            <a:extLst>
              <a:ext uri="{FF2B5EF4-FFF2-40B4-BE49-F238E27FC236}">
                <a16:creationId xmlns:a16="http://schemas.microsoft.com/office/drawing/2014/main" id="{28F8CE88-6597-3293-763C-E46BA8A4870A}"/>
              </a:ext>
            </a:extLst>
          </p:cNvPr>
          <p:cNvCxnSpPr>
            <a:cxnSpLocks/>
          </p:cNvCxnSpPr>
          <p:nvPr/>
        </p:nvCxnSpPr>
        <p:spPr>
          <a:xfrm flipV="1">
            <a:off x="8045020" y="3439747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直线箭头连接符 42">
            <a:extLst>
              <a:ext uri="{FF2B5EF4-FFF2-40B4-BE49-F238E27FC236}">
                <a16:creationId xmlns:a16="http://schemas.microsoft.com/office/drawing/2014/main" id="{76D72B9F-44F7-641D-6455-DAA6B86E6AF8}"/>
              </a:ext>
            </a:extLst>
          </p:cNvPr>
          <p:cNvCxnSpPr>
            <a:cxnSpLocks/>
          </p:cNvCxnSpPr>
          <p:nvPr/>
        </p:nvCxnSpPr>
        <p:spPr>
          <a:xfrm flipV="1">
            <a:off x="8531320" y="3450610"/>
            <a:ext cx="476099" cy="642668"/>
          </a:xfrm>
          <a:prstGeom prst="straightConnector1">
            <a:avLst/>
          </a:prstGeom>
          <a:ln w="38100">
            <a:solidFill>
              <a:schemeClr val="tx1"/>
            </a:solidFill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4" name="矩形 43">
            <a:extLst>
              <a:ext uri="{FF2B5EF4-FFF2-40B4-BE49-F238E27FC236}">
                <a16:creationId xmlns:a16="http://schemas.microsoft.com/office/drawing/2014/main" id="{5FD8CE1B-CDFF-4DC6-345E-EF06AD5C6726}"/>
              </a:ext>
            </a:extLst>
          </p:cNvPr>
          <p:cNvSpPr/>
          <p:nvPr>
            <p:custDataLst>
              <p:tags r:id="rId2"/>
            </p:custDataLst>
          </p:nvPr>
        </p:nvSpPr>
        <p:spPr>
          <a:xfrm>
            <a:off x="6604004" y="4157288"/>
            <a:ext cx="476099" cy="648088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48" name="直线箭头连接符 47">
            <a:extLst>
              <a:ext uri="{FF2B5EF4-FFF2-40B4-BE49-F238E27FC236}">
                <a16:creationId xmlns:a16="http://schemas.microsoft.com/office/drawing/2014/main" id="{9FCD5EB9-2C40-EF7B-8F56-0C416FB1ECEE}"/>
              </a:ext>
            </a:extLst>
          </p:cNvPr>
          <p:cNvCxnSpPr>
            <a:cxnSpLocks/>
          </p:cNvCxnSpPr>
          <p:nvPr/>
        </p:nvCxnSpPr>
        <p:spPr>
          <a:xfrm>
            <a:off x="6657012" y="4941900"/>
            <a:ext cx="636203" cy="0"/>
          </a:xfrm>
          <a:prstGeom prst="straightConnector1">
            <a:avLst/>
          </a:prstGeom>
          <a:ln w="38100">
            <a:solidFill>
              <a:schemeClr val="tx1"/>
            </a:solidFill>
            <a:prstDash val="sysDash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9" name="文本框 48">
            <a:extLst>
              <a:ext uri="{FF2B5EF4-FFF2-40B4-BE49-F238E27FC236}">
                <a16:creationId xmlns:a16="http://schemas.microsoft.com/office/drawing/2014/main" id="{1436D527-ED9E-EAF7-FFEA-5FA1B7B89946}"/>
              </a:ext>
            </a:extLst>
          </p:cNvPr>
          <p:cNvSpPr txBox="1"/>
          <p:nvPr/>
        </p:nvSpPr>
        <p:spPr>
          <a:xfrm>
            <a:off x="3378194" y="4254705"/>
            <a:ext cx="113066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dirty="0">
                <a:latin typeface="Calibri" panose="020F0502020204030204" pitchFamily="34" charset="0"/>
                <a:cs typeface="Calibri" panose="020F0502020204030204" pitchFamily="34" charset="0"/>
              </a:rPr>
              <a:t>Time</a:t>
            </a:r>
          </a:p>
        </p:txBody>
      </p:sp>
      <p:sp>
        <p:nvSpPr>
          <p:cNvPr id="50" name="文本框 49">
            <a:extLst>
              <a:ext uri="{FF2B5EF4-FFF2-40B4-BE49-F238E27FC236}">
                <a16:creationId xmlns:a16="http://schemas.microsoft.com/office/drawing/2014/main" id="{12264703-8935-DC49-6566-A8CAA0EB57B3}"/>
              </a:ext>
            </a:extLst>
          </p:cNvPr>
          <p:cNvSpPr txBox="1"/>
          <p:nvPr/>
        </p:nvSpPr>
        <p:spPr>
          <a:xfrm>
            <a:off x="547251" y="5194821"/>
            <a:ext cx="362296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Limitation: </a:t>
            </a:r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Scalability</a:t>
            </a:r>
          </a:p>
        </p:txBody>
      </p:sp>
      <p:sp>
        <p:nvSpPr>
          <p:cNvPr id="51" name="文本框 50">
            <a:extLst>
              <a:ext uri="{FF2B5EF4-FFF2-40B4-BE49-F238E27FC236}">
                <a16:creationId xmlns:a16="http://schemas.microsoft.com/office/drawing/2014/main" id="{9C806038-B7CA-5435-2703-F38C9022A177}"/>
              </a:ext>
            </a:extLst>
          </p:cNvPr>
          <p:cNvSpPr txBox="1"/>
          <p:nvPr/>
        </p:nvSpPr>
        <p:spPr>
          <a:xfrm>
            <a:off x="5994226" y="5165903"/>
            <a:ext cx="4687615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altLang="zh-CN" sz="2800" b="1" dirty="0">
                <a:latin typeface="Calibri" panose="020F0502020204030204" pitchFamily="34" charset="0"/>
                <a:cs typeface="Calibri" panose="020F0502020204030204" pitchFamily="34" charset="0"/>
              </a:rPr>
              <a:t>Limitation: </a:t>
            </a:r>
            <a:r>
              <a:rPr lang="en-US" altLang="zh-CN" sz="2400" b="1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Fail under low SNR</a:t>
            </a:r>
          </a:p>
        </p:txBody>
      </p:sp>
      <p:sp>
        <p:nvSpPr>
          <p:cNvPr id="10" name="Rectangle 93">
            <a:extLst>
              <a:ext uri="{FF2B5EF4-FFF2-40B4-BE49-F238E27FC236}">
                <a16:creationId xmlns:a16="http://schemas.microsoft.com/office/drawing/2014/main" id="{E00B73E5-B00B-78C3-323F-6AED2B637308}"/>
              </a:ext>
            </a:extLst>
          </p:cNvPr>
          <p:cNvSpPr/>
          <p:nvPr/>
        </p:nvSpPr>
        <p:spPr>
          <a:xfrm>
            <a:off x="-185057" y="-108858"/>
            <a:ext cx="12496800" cy="7130143"/>
          </a:xfrm>
          <a:prstGeom prst="rect">
            <a:avLst/>
          </a:prstGeom>
          <a:solidFill>
            <a:schemeClr val="tx1">
              <a:alpha val="5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ounded Rectangle 131">
            <a:extLst>
              <a:ext uri="{FF2B5EF4-FFF2-40B4-BE49-F238E27FC236}">
                <a16:creationId xmlns:a16="http://schemas.microsoft.com/office/drawing/2014/main" id="{29FF6FEF-481D-018C-CD1E-6BF3BBEEA92A}"/>
              </a:ext>
            </a:extLst>
          </p:cNvPr>
          <p:cNvSpPr/>
          <p:nvPr/>
        </p:nvSpPr>
        <p:spPr>
          <a:xfrm>
            <a:off x="621330" y="2692838"/>
            <a:ext cx="10941405" cy="2088090"/>
          </a:xfrm>
          <a:prstGeom prst="roundRect">
            <a:avLst/>
          </a:prstGeom>
          <a:solidFill>
            <a:schemeClr val="bg1"/>
          </a:solidFill>
          <a:ln w="53975" cmpd="sng">
            <a:solidFill>
              <a:schemeClr val="tx1"/>
            </a:solidFill>
          </a:ln>
          <a:effectLst>
            <a:glow rad="228600">
              <a:srgbClr val="FFFF0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SlideLoRa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 Is it possible to </a:t>
            </a:r>
            <a:r>
              <a:rPr lang="en-US" sz="3600" b="1" i="1" u="sng" dirty="0">
                <a:solidFill>
                  <a:srgbClr val="C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efficiently and reliably </a:t>
            </a:r>
            <a:r>
              <a:rPr lang="en-US" sz="36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monitor the channel activity across massive logical channels even under poor channel conditions</a:t>
            </a:r>
          </a:p>
        </p:txBody>
      </p:sp>
    </p:spTree>
    <p:extLst>
      <p:ext uri="{BB962C8B-B14F-4D97-AF65-F5344CB8AC3E}">
        <p14:creationId xmlns:p14="http://schemas.microsoft.com/office/powerpoint/2010/main" val="286143250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4DE3B0-C0AF-D4B9-37E0-C7BECB23B8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4">
            <a:extLst>
              <a:ext uri="{FF2B5EF4-FFF2-40B4-BE49-F238E27FC236}">
                <a16:creationId xmlns:a16="http://schemas.microsoft.com/office/drawing/2014/main" id="{D38FF94F-97D4-AAED-39CF-FE86905F05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3285" y="177763"/>
            <a:ext cx="10515600" cy="1325563"/>
          </a:xfrm>
        </p:spPr>
        <p:txBody>
          <a:bodyPr/>
          <a:lstStyle/>
          <a:p>
            <a:r>
              <a:rPr lang="en-US" b="1" dirty="0">
                <a:latin typeface="Calibri" panose="020F0502020204030204" pitchFamily="34" charset="0"/>
                <a:cs typeface="Calibri" panose="020F0502020204030204" pitchFamily="34" charset="0"/>
              </a:rPr>
              <a:t>Design Overview</a:t>
            </a: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CF5F3424-8181-451C-D748-E769576CC7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2555" y="2960403"/>
            <a:ext cx="8851300" cy="2726453"/>
          </a:xfrm>
          <a:prstGeom prst="rect">
            <a:avLst/>
          </a:prstGeom>
        </p:spPr>
      </p:pic>
      <p:sp>
        <p:nvSpPr>
          <p:cNvPr id="6" name="文本框 5">
            <a:extLst>
              <a:ext uri="{FF2B5EF4-FFF2-40B4-BE49-F238E27FC236}">
                <a16:creationId xmlns:a16="http://schemas.microsoft.com/office/drawing/2014/main" id="{6830457D-6E7B-7FCA-C639-D2CC3C61BED0}"/>
              </a:ext>
            </a:extLst>
          </p:cNvPr>
          <p:cNvSpPr txBox="1"/>
          <p:nvPr/>
        </p:nvSpPr>
        <p:spPr>
          <a:xfrm>
            <a:off x="476467" y="1334042"/>
            <a:ext cx="11799615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57200" indent="-457200">
              <a:buAutoNum type="arabicParenR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Expanding the demodulation window during the packet detection process</a:t>
            </a:r>
          </a:p>
          <a:p>
            <a:pPr marL="457200" indent="-457200">
              <a:buAutoNum type="arabicParenR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Fine-grained sliding inside each window</a:t>
            </a:r>
          </a:p>
          <a:p>
            <a:pPr marL="457200" indent="-457200">
              <a:buAutoNum type="arabicParenR"/>
            </a:pPr>
            <a:r>
              <a:rPr lang="en-US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Three robustness algorithms for recovering frequency domain</a:t>
            </a:r>
            <a:r>
              <a:rPr lang="en" altLang="zh-CN" sz="2400" dirty="0">
                <a:latin typeface="Calibri" panose="020F0502020204030204" pitchFamily="34" charset="0"/>
                <a:cs typeface="Calibri" panose="020F0502020204030204" pitchFamily="34" charset="0"/>
              </a:rPr>
              <a:t> features</a:t>
            </a:r>
            <a:endParaRPr lang="en-US" altLang="zh-CN" sz="24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495854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等线 Light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1841</TotalTime>
  <Words>3885</Words>
  <Application>Microsoft Macintosh PowerPoint</Application>
  <PresentationFormat>宽屏</PresentationFormat>
  <Paragraphs>456</Paragraphs>
  <Slides>27</Slides>
  <Notes>25</Notes>
  <HiddenSlides>2</HiddenSlides>
  <MMClips>0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27</vt:i4>
      </vt:variant>
    </vt:vector>
  </HeadingPairs>
  <TitlesOfParts>
    <vt:vector size="34" baseType="lpstr">
      <vt:lpstr>等线</vt:lpstr>
      <vt:lpstr>等线 Light</vt:lpstr>
      <vt:lpstr>Arial</vt:lpstr>
      <vt:lpstr>Calibri</vt:lpstr>
      <vt:lpstr>Cambria Math</vt:lpstr>
      <vt:lpstr>Wingdings</vt:lpstr>
      <vt:lpstr>Office 主题​​</vt:lpstr>
      <vt:lpstr>PowerPoint 演示文稿</vt:lpstr>
      <vt:lpstr>Low Power Wide Area Network</vt:lpstr>
      <vt:lpstr>Low Power Wide Area Network</vt:lpstr>
      <vt:lpstr>LoRa PHY Background</vt:lpstr>
      <vt:lpstr>Logical Channels in LoRaWAN</vt:lpstr>
      <vt:lpstr>Logical Channels in LoRaWAN</vt:lpstr>
      <vt:lpstr>Motivation(Previous Works)</vt:lpstr>
      <vt:lpstr>Motivation(Previous Works)</vt:lpstr>
      <vt:lpstr>Design Overview</vt:lpstr>
      <vt:lpstr>Design</vt:lpstr>
      <vt:lpstr>Design</vt:lpstr>
      <vt:lpstr>Design</vt:lpstr>
      <vt:lpstr>Design</vt:lpstr>
      <vt:lpstr>Design</vt:lpstr>
      <vt:lpstr>Design</vt:lpstr>
      <vt:lpstr>Design</vt:lpstr>
      <vt:lpstr>Design</vt:lpstr>
      <vt:lpstr>Evaluation</vt:lpstr>
      <vt:lpstr>Evaluation</vt:lpstr>
      <vt:lpstr>Evaluation: Different SNRs</vt:lpstr>
      <vt:lpstr>Evaluation: Near-far effect</vt:lpstr>
      <vt:lpstr>Evaluation: Different ratio of sliding step size</vt:lpstr>
      <vt:lpstr>Evaluation: Overhead</vt:lpstr>
      <vt:lpstr>Conclusion</vt:lpstr>
      <vt:lpstr>PowerPoint 演示文稿</vt:lpstr>
      <vt:lpstr>Motivation</vt:lpstr>
      <vt:lpstr>Motivation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佳珉 江</dc:creator>
  <cp:lastModifiedBy>佳珉 江</cp:lastModifiedBy>
  <cp:revision>27</cp:revision>
  <dcterms:created xsi:type="dcterms:W3CDTF">2025-09-22T06:15:15Z</dcterms:created>
  <dcterms:modified xsi:type="dcterms:W3CDTF">2025-09-24T02:05:37Z</dcterms:modified>
</cp:coreProperties>
</file>